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7" r:id="rId2"/>
    <p:sldMasterId id="2147483676" r:id="rId3"/>
    <p:sldMasterId id="2147483685" r:id="rId4"/>
  </p:sldMasterIdLst>
  <p:notesMasterIdLst>
    <p:notesMasterId r:id="rId95"/>
  </p:notesMasterIdLst>
  <p:sldIdLst>
    <p:sldId id="256" r:id="rId5"/>
    <p:sldId id="348" r:id="rId6"/>
    <p:sldId id="257" r:id="rId7"/>
    <p:sldId id="320" r:id="rId8"/>
    <p:sldId id="321" r:id="rId9"/>
    <p:sldId id="408" r:id="rId10"/>
    <p:sldId id="349" r:id="rId11"/>
    <p:sldId id="448" r:id="rId12"/>
    <p:sldId id="447" r:id="rId13"/>
    <p:sldId id="409" r:id="rId14"/>
    <p:sldId id="351" r:id="rId15"/>
    <p:sldId id="380" r:id="rId16"/>
    <p:sldId id="410" r:id="rId17"/>
    <p:sldId id="445" r:id="rId18"/>
    <p:sldId id="412" r:id="rId19"/>
    <p:sldId id="350" r:id="rId20"/>
    <p:sldId id="413" r:id="rId21"/>
    <p:sldId id="420" r:id="rId22"/>
    <p:sldId id="446" r:id="rId23"/>
    <p:sldId id="352" r:id="rId24"/>
    <p:sldId id="418" r:id="rId25"/>
    <p:sldId id="353" r:id="rId26"/>
    <p:sldId id="415" r:id="rId27"/>
    <p:sldId id="421" r:id="rId28"/>
    <p:sldId id="355" r:id="rId29"/>
    <p:sldId id="381" r:id="rId30"/>
    <p:sldId id="357" r:id="rId31"/>
    <p:sldId id="382" r:id="rId32"/>
    <p:sldId id="358" r:id="rId33"/>
    <p:sldId id="383" r:id="rId34"/>
    <p:sldId id="384" r:id="rId35"/>
    <p:sldId id="385" r:id="rId36"/>
    <p:sldId id="419" r:id="rId37"/>
    <p:sldId id="359" r:id="rId38"/>
    <p:sldId id="365" r:id="rId39"/>
    <p:sldId id="360" r:id="rId40"/>
    <p:sldId id="366" r:id="rId41"/>
    <p:sldId id="362" r:id="rId42"/>
    <p:sldId id="392" r:id="rId43"/>
    <p:sldId id="386" r:id="rId44"/>
    <p:sldId id="387" r:id="rId45"/>
    <p:sldId id="388" r:id="rId46"/>
    <p:sldId id="393" r:id="rId47"/>
    <p:sldId id="389" r:id="rId48"/>
    <p:sldId id="394" r:id="rId49"/>
    <p:sldId id="390" r:id="rId50"/>
    <p:sldId id="391" r:id="rId51"/>
    <p:sldId id="361" r:id="rId52"/>
    <p:sldId id="422" r:id="rId53"/>
    <p:sldId id="423" r:id="rId54"/>
    <p:sldId id="424" r:id="rId55"/>
    <p:sldId id="425" r:id="rId56"/>
    <p:sldId id="426" r:id="rId57"/>
    <p:sldId id="427" r:id="rId58"/>
    <p:sldId id="428" r:id="rId59"/>
    <p:sldId id="429" r:id="rId60"/>
    <p:sldId id="430" r:id="rId61"/>
    <p:sldId id="431" r:id="rId62"/>
    <p:sldId id="432" r:id="rId63"/>
    <p:sldId id="433" r:id="rId64"/>
    <p:sldId id="434" r:id="rId65"/>
    <p:sldId id="435" r:id="rId66"/>
    <p:sldId id="436" r:id="rId67"/>
    <p:sldId id="437" r:id="rId68"/>
    <p:sldId id="438" r:id="rId69"/>
    <p:sldId id="439" r:id="rId70"/>
    <p:sldId id="440" r:id="rId71"/>
    <p:sldId id="441" r:id="rId72"/>
    <p:sldId id="442" r:id="rId73"/>
    <p:sldId id="443" r:id="rId74"/>
    <p:sldId id="444" r:id="rId75"/>
    <p:sldId id="375" r:id="rId76"/>
    <p:sldId id="376" r:id="rId77"/>
    <p:sldId id="395" r:id="rId78"/>
    <p:sldId id="377" r:id="rId79"/>
    <p:sldId id="396" r:id="rId80"/>
    <p:sldId id="397" r:id="rId81"/>
    <p:sldId id="398" r:id="rId82"/>
    <p:sldId id="399" r:id="rId83"/>
    <p:sldId id="400" r:id="rId84"/>
    <p:sldId id="401" r:id="rId85"/>
    <p:sldId id="402" r:id="rId86"/>
    <p:sldId id="403" r:id="rId87"/>
    <p:sldId id="404" r:id="rId88"/>
    <p:sldId id="378" r:id="rId89"/>
    <p:sldId id="379" r:id="rId90"/>
    <p:sldId id="405" r:id="rId91"/>
    <p:sldId id="406" r:id="rId92"/>
    <p:sldId id="407" r:id="rId93"/>
    <p:sldId id="416" r:id="rId9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7445654-9F2C-0540-A970-E54DB702EEFA}">
          <p14:sldIdLst>
            <p14:sldId id="256"/>
            <p14:sldId id="348"/>
            <p14:sldId id="257"/>
          </p14:sldIdLst>
        </p14:section>
        <p14:section name="Introduction to Java Collections" id="{D67A93E7-BF77-4B49-B351-60A0DDE4FEC4}">
          <p14:sldIdLst>
            <p14:sldId id="320"/>
            <p14:sldId id="321"/>
            <p14:sldId id="408"/>
            <p14:sldId id="349"/>
            <p14:sldId id="448"/>
            <p14:sldId id="447"/>
            <p14:sldId id="409"/>
          </p14:sldIdLst>
        </p14:section>
        <p14:section name="Preliminaries" id="{83C57822-46D4-5B45-891A-3D07E25AF55E}">
          <p14:sldIdLst>
            <p14:sldId id="351"/>
            <p14:sldId id="380"/>
            <p14:sldId id="410"/>
            <p14:sldId id="445"/>
            <p14:sldId id="412"/>
            <p14:sldId id="350"/>
            <p14:sldId id="413"/>
            <p14:sldId id="420"/>
            <p14:sldId id="446"/>
            <p14:sldId id="352"/>
            <p14:sldId id="418"/>
            <p14:sldId id="353"/>
            <p14:sldId id="415"/>
            <p14:sldId id="421"/>
          </p14:sldIdLst>
        </p14:section>
        <p14:section name="Collections and Thread Safety" id="{C967509D-1BB2-DF43-B934-94D0AB0E0681}">
          <p14:sldIdLst>
            <p14:sldId id="355"/>
            <p14:sldId id="381"/>
            <p14:sldId id="357"/>
            <p14:sldId id="382"/>
            <p14:sldId id="358"/>
            <p14:sldId id="383"/>
            <p14:sldId id="384"/>
            <p14:sldId id="385"/>
            <p14:sldId id="419"/>
          </p14:sldIdLst>
        </p14:section>
        <p14:section name="The Collection Interface" id="{DE81490A-2A36-924E-8023-77E5A215A06A}">
          <p14:sldIdLst>
            <p14:sldId id="359"/>
            <p14:sldId id="365"/>
          </p14:sldIdLst>
        </p14:section>
        <p14:section name="Sets" id="{6249E56A-EAA6-D142-A3B4-1B810207B9B1}">
          <p14:sldIdLst>
            <p14:sldId id="360"/>
            <p14:sldId id="366"/>
            <p14:sldId id="362"/>
            <p14:sldId id="392"/>
            <p14:sldId id="386"/>
            <p14:sldId id="387"/>
            <p14:sldId id="388"/>
            <p14:sldId id="393"/>
            <p14:sldId id="389"/>
            <p14:sldId id="394"/>
            <p14:sldId id="390"/>
            <p14:sldId id="391"/>
            <p14:sldId id="361"/>
          </p14:sldIdLst>
        </p14:section>
        <p14:section name="Queues" id="{8931E134-8884-46BF-9C16-B7C76BFCD5D3}">
          <p14:sldIdLst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</p14:sldIdLst>
        </p14:section>
        <p14:section name="Lists" id="{0E784C49-36F6-488F-8955-6BA2FEAD0AFE}">
          <p14:sldIdLst>
            <p14:sldId id="439"/>
            <p14:sldId id="440"/>
            <p14:sldId id="441"/>
            <p14:sldId id="442"/>
            <p14:sldId id="443"/>
            <p14:sldId id="444"/>
          </p14:sldIdLst>
        </p14:section>
        <p14:section name="Maps" id="{DFEA681A-7063-D74A-AEE6-CFB4A6CBD0DA}">
          <p14:sldIdLst>
            <p14:sldId id="375"/>
            <p14:sldId id="376"/>
            <p14:sldId id="395"/>
            <p14:sldId id="377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378"/>
          </p14:sldIdLst>
        </p14:section>
        <p14:section name="The Collections Class" id="{B66BCEC5-9218-4E47-9273-3B876515FC83}">
          <p14:sldIdLst>
            <p14:sldId id="379"/>
            <p14:sldId id="405"/>
          </p14:sldIdLst>
        </p14:section>
        <p14:section name="Outro" id="{7CEC0D0E-6DB5-604D-A028-C76867C373E1}">
          <p14:sldIdLst>
            <p14:sldId id="406"/>
            <p14:sldId id="407"/>
            <p14:sldId id="416"/>
          </p14:sldIdLst>
        </p14:section>
        <p14:section name="Misc" id="{BFA2CC6D-1F3E-6B41-A8F0-8072E1955ED4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8EB2"/>
    <a:srgbClr val="2D3E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02"/>
    <p:restoredTop sz="81369" autoAdjust="0"/>
  </p:normalViewPr>
  <p:slideViewPr>
    <p:cSldViewPr snapToGrid="0" snapToObjects="1">
      <p:cViewPr varScale="1">
        <p:scale>
          <a:sx n="72" d="100"/>
          <a:sy n="72" d="100"/>
        </p:scale>
        <p:origin x="-1618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2EF09-AD93-4D33-A17C-EE2AC4CD0251}" type="datetimeFigureOut">
              <a:rPr lang="pl-PL" smtClean="0"/>
              <a:pPr/>
              <a:t>2016-05-16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15D41-A626-43A5-BC5F-63166D5EA12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0213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0964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2866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5800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5731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9058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2735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Foreach</a:t>
            </a:r>
            <a:r>
              <a:rPr lang="pl-PL" baseline="0" dirty="0" smtClean="0"/>
              <a:t> i </a:t>
            </a:r>
            <a:r>
              <a:rPr lang="pl-PL" baseline="0" dirty="0" err="1" smtClean="0"/>
              <a:t>remove</a:t>
            </a:r>
            <a:r>
              <a:rPr lang="pl-PL" baseline="0" dirty="0" smtClean="0"/>
              <a:t> - </a:t>
            </a:r>
            <a:r>
              <a:rPr lang="pl-PL" baseline="0" dirty="0" err="1" smtClean="0"/>
              <a:t>ConcurrentModificationException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2659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Foreach</a:t>
            </a:r>
            <a:r>
              <a:rPr lang="pl-PL" baseline="0" dirty="0" smtClean="0"/>
              <a:t> i </a:t>
            </a:r>
            <a:r>
              <a:rPr lang="pl-PL" baseline="0" dirty="0" err="1" smtClean="0"/>
              <a:t>remove</a:t>
            </a:r>
            <a:r>
              <a:rPr lang="pl-PL" baseline="0" dirty="0" smtClean="0"/>
              <a:t> - </a:t>
            </a:r>
            <a:r>
              <a:rPr lang="pl-PL" baseline="0" dirty="0" err="1" smtClean="0"/>
              <a:t>ConcurrentModificationException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43571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5213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8964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5507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40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0366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5455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6942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9340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5829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6208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0371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8039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64704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9707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Wypisalem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wszystko</a:t>
            </a:r>
            <a:r>
              <a:rPr lang="en-US" baseline="0" dirty="0"/>
              <a:t> co </a:t>
            </a:r>
            <a:r>
              <a:rPr lang="en-US" baseline="0" dirty="0" err="1"/>
              <a:t>przyszlo</a:t>
            </a:r>
            <a:r>
              <a:rPr lang="en-US" baseline="0" dirty="0"/>
              <a:t> mi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mysl</a:t>
            </a:r>
            <a:r>
              <a:rPr lang="en-US" baseline="0" dirty="0"/>
              <a:t>,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pewno</a:t>
            </a:r>
            <a:r>
              <a:rPr lang="en-US" baseline="0" dirty="0"/>
              <a:t> </a:t>
            </a:r>
            <a:r>
              <a:rPr lang="en-US" baseline="0" dirty="0" err="1"/>
              <a:t>trzeba</a:t>
            </a:r>
            <a:r>
              <a:rPr lang="en-US" baseline="0" dirty="0"/>
              <a:t> ten </a:t>
            </a:r>
            <a:r>
              <a:rPr lang="en-US" baseline="0" dirty="0" err="1"/>
              <a:t>slajd</a:t>
            </a:r>
            <a:r>
              <a:rPr lang="en-US" baseline="0" dirty="0"/>
              <a:t> </a:t>
            </a:r>
            <a:r>
              <a:rPr lang="en-US" baseline="0" dirty="0" err="1"/>
              <a:t>poprawic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7134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5131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0696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516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suppose you want to match all the words from a set against a given prefix, a common requirement in visual applications where a drop-down should ideally show all the possible elements that match against the prefix that the user has typed.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hash table can’t return its elements in sorted order and a list can’t retrieve its elements quickly by their content, but a tree can do both. </a:t>
            </a:r>
            <a:endParaRPr lang="en-US" dirty="0" smtClean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66688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13-9 shows a skip list consisting of three linked lists, labelled levels 0, 1 and 2. The first linked list of the collection (level 0 in the figure) contains the elements of the set, sorted according to their natural order or by the comparator of the set. Each list above level 0 contains a subset of the list below, chosen randomly according to a fixed probability. For this example, let’s suppose that the probability is 0.5; on average, each list will contain half the elements of the list below it. Navigating between links takes a fixed time, so the quickest way to find an element is to start at the beginning (the left-hand end) of the top list and to go as far as possible on each list before dropping to the one below it.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47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21991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0318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63032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3113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53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145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8553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66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76343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67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92921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71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05924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72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61201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73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86743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74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01620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75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47491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76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343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77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03684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78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7668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64900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79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71582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80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74807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81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85371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82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48988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83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8650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84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40816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85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6679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86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2966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87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62781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88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048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4114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89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64030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90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7976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995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4996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0037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lad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latarnia.jpg"/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4856"/>
          <a:stretch/>
        </p:blipFill>
        <p:spPr>
          <a:xfrm>
            <a:off x="-36000" y="0"/>
            <a:ext cx="9216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408000"/>
            <a:ext cx="9144000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625360"/>
            <a:ext cx="9144000" cy="1782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18" name="Title 11"/>
          <p:cNvSpPr>
            <a:spLocks noGrp="1"/>
          </p:cNvSpPr>
          <p:nvPr>
            <p:ph type="title" hasCustomPrompt="1"/>
          </p:nvPr>
        </p:nvSpPr>
        <p:spPr>
          <a:xfrm>
            <a:off x="0" y="4625360"/>
            <a:ext cx="9144000" cy="1074400"/>
          </a:xfrm>
          <a:prstGeom prst="rect">
            <a:avLst/>
          </a:prstGeom>
        </p:spPr>
        <p:txBody>
          <a:bodyPr lIns="360000" tIns="180000" rIns="360000" bIns="270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 dirty="0"/>
              <a:t>Tytuł prezentacji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699760"/>
            <a:ext cx="9144000" cy="709613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marL="0" indent="0">
              <a:buNone/>
              <a:defRPr sz="160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/>
              <a:t>Podtytuł / imię i nazwisko autora</a:t>
            </a:r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6537960" y="439955"/>
            <a:ext cx="2606040" cy="589280"/>
            <a:chOff x="5979160" y="2072640"/>
            <a:chExt cx="2606040" cy="589280"/>
          </a:xfrm>
        </p:grpSpPr>
        <p:sp>
          <p:nvSpPr>
            <p:cNvPr id="24" name="Rectangle 23"/>
            <p:cNvSpPr/>
            <p:nvPr userDrawn="1"/>
          </p:nvSpPr>
          <p:spPr>
            <a:xfrm>
              <a:off x="5979160" y="2072640"/>
              <a:ext cx="2606040" cy="589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116320" y="2201875"/>
              <a:ext cx="2067560" cy="330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508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azek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/>
          <p:cNvSpPr>
            <a:spLocks noGrp="1"/>
          </p:cNvSpPr>
          <p:nvPr>
            <p:ph sz="quarter" idx="11"/>
          </p:nvPr>
        </p:nvSpPr>
        <p:spPr>
          <a:xfrm>
            <a:off x="0" y="5197147"/>
            <a:ext cx="9144000" cy="866614"/>
          </a:xfrm>
          <a:prstGeom prst="rect">
            <a:avLst/>
          </a:prstGeom>
        </p:spPr>
        <p:txBody>
          <a:bodyPr vert="horz" lIns="360000" tIns="0" rIns="360000" bIns="90000" anchor="ctr" anchorCtr="0">
            <a:normAutofit/>
          </a:bodyPr>
          <a:lstStyle>
            <a:lvl1pPr marL="0" indent="0" algn="ctr">
              <a:spcBef>
                <a:spcPts val="800"/>
              </a:spcBef>
              <a:buClr>
                <a:srgbClr val="2D3E5C"/>
              </a:buClr>
              <a:buFont typeface="Arial"/>
              <a:buNone/>
              <a:defRPr sz="16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0">
              <a:spcBef>
                <a:spcPts val="800"/>
              </a:spcBef>
              <a:buClr>
                <a:srgbClr val="2D3E5C"/>
              </a:buClr>
              <a:buFont typeface="Arial"/>
              <a:buNone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33375" y="1217613"/>
            <a:ext cx="8477250" cy="3979862"/>
          </a:xfrm>
          <a:prstGeom prst="rect">
            <a:avLst/>
          </a:prstGeom>
        </p:spPr>
        <p:txBody>
          <a:bodyPr vert="horz"/>
          <a:lstStyle/>
          <a:p>
            <a:r>
              <a:rPr lang="pl-PL"/>
              <a:t>Kliknij ikonę, aby dodać obraz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2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lad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latarnia.jpg"/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4856"/>
          <a:stretch/>
        </p:blipFill>
        <p:spPr>
          <a:xfrm>
            <a:off x="-36000" y="0"/>
            <a:ext cx="9216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408000"/>
            <a:ext cx="9144000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625360"/>
            <a:ext cx="9144000" cy="1782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18" name="Title 11"/>
          <p:cNvSpPr>
            <a:spLocks noGrp="1"/>
          </p:cNvSpPr>
          <p:nvPr>
            <p:ph type="title" hasCustomPrompt="1"/>
          </p:nvPr>
        </p:nvSpPr>
        <p:spPr>
          <a:xfrm>
            <a:off x="0" y="4625360"/>
            <a:ext cx="9144000" cy="1074400"/>
          </a:xfrm>
          <a:prstGeom prst="rect">
            <a:avLst/>
          </a:prstGeom>
        </p:spPr>
        <p:txBody>
          <a:bodyPr lIns="360000" tIns="180000" rIns="360000" bIns="270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 dirty="0"/>
              <a:t>Tytuł prezentacji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699760"/>
            <a:ext cx="9144000" cy="709613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marL="0" indent="0">
              <a:buNone/>
              <a:defRPr sz="160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/>
              <a:t>Podtytuł / imię i nazwisko autora</a:t>
            </a:r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6537960" y="439955"/>
            <a:ext cx="2606040" cy="589280"/>
            <a:chOff x="5979160" y="2072640"/>
            <a:chExt cx="2606040" cy="589280"/>
          </a:xfrm>
        </p:grpSpPr>
        <p:sp>
          <p:nvSpPr>
            <p:cNvPr id="24" name="Rectangle 23"/>
            <p:cNvSpPr/>
            <p:nvPr userDrawn="1"/>
          </p:nvSpPr>
          <p:spPr>
            <a:xfrm>
              <a:off x="5979160" y="2072640"/>
              <a:ext cx="2606040" cy="589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116320" y="2201875"/>
              <a:ext cx="2067560" cy="330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969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0" y="1228158"/>
            <a:ext cx="9144000" cy="48461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"/>
              </a:defRPr>
            </a:lvl1pPr>
            <a:lvl2pPr marL="504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2pPr>
            <a:lvl3pPr marL="648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3pPr>
            <a:lvl4pPr marL="792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4pPr>
            <a:lvl5pPr marL="936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069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4625360"/>
            <a:ext cx="9144000" cy="1782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699760"/>
            <a:ext cx="9144000" cy="709613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marL="0" indent="0">
              <a:buNone/>
              <a:defRPr sz="160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/>
              <a:t>Dodatkowy tekst</a:t>
            </a:r>
            <a:endParaRPr lang="en-US" dirty="0"/>
          </a:p>
        </p:txBody>
      </p:sp>
      <p:sp>
        <p:nvSpPr>
          <p:cNvPr id="11" name="Title 11"/>
          <p:cNvSpPr>
            <a:spLocks noGrp="1"/>
          </p:cNvSpPr>
          <p:nvPr>
            <p:ph type="title" hasCustomPrompt="1"/>
          </p:nvPr>
        </p:nvSpPr>
        <p:spPr>
          <a:xfrm>
            <a:off x="0" y="4625360"/>
            <a:ext cx="9144000" cy="1074400"/>
          </a:xfrm>
          <a:prstGeom prst="rect">
            <a:avLst/>
          </a:prstGeom>
        </p:spPr>
        <p:txBody>
          <a:bodyPr lIns="360000" tIns="180000" rIns="360000" bIns="270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 dirty="0" err="1"/>
              <a:t>Nagłowek</a:t>
            </a:r>
            <a:r>
              <a:rPr lang="pl-PL" dirty="0"/>
              <a:t> sekcji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4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0" y="1216937"/>
            <a:ext cx="4405492" cy="4857370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2"/>
          </p:nvPr>
        </p:nvSpPr>
        <p:spPr>
          <a:xfrm>
            <a:off x="4738509" y="1216937"/>
            <a:ext cx="4405491" cy="4857370"/>
          </a:xfrm>
          <a:prstGeom prst="rect">
            <a:avLst/>
          </a:prstGeom>
        </p:spPr>
        <p:txBody>
          <a:bodyPr vert="horz" r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768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0" y="1846263"/>
            <a:ext cx="4405492" cy="4228043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2"/>
          </p:nvPr>
        </p:nvSpPr>
        <p:spPr>
          <a:xfrm>
            <a:off x="4738509" y="1846263"/>
            <a:ext cx="4405491" cy="4228043"/>
          </a:xfrm>
          <a:prstGeom prst="rect">
            <a:avLst/>
          </a:prstGeom>
        </p:spPr>
        <p:txBody>
          <a:bodyPr vert="horz" r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17613"/>
            <a:ext cx="4406200" cy="628650"/>
          </a:xfrm>
          <a:prstGeom prst="rect">
            <a:avLst/>
          </a:prstGeom>
        </p:spPr>
        <p:txBody>
          <a:bodyPr vert="horz" lIns="360000" tIns="0" rIns="0" bIns="90000" anchor="ctr" anchorCtr="0">
            <a:normAutofit/>
          </a:bodyPr>
          <a:lstStyle>
            <a:lvl1pPr marL="0" indent="0">
              <a:buNone/>
              <a:defRPr sz="2000" b="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/>
              <a:t>Nagłówek 1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738499" y="1217613"/>
            <a:ext cx="4406199" cy="628650"/>
          </a:xfrm>
          <a:prstGeom prst="rect">
            <a:avLst/>
          </a:prstGeom>
        </p:spPr>
        <p:txBody>
          <a:bodyPr vert="horz" lIns="0" tIns="0" rIns="360000" bIns="90000" anchor="ctr" anchorCtr="0">
            <a:normAutofit/>
          </a:bodyPr>
          <a:lstStyle>
            <a:lvl1pPr marL="0" indent="0">
              <a:buNone/>
              <a:defRPr sz="2000" b="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/>
              <a:t>Nagłówek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92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13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wartość 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/>
          <p:cNvSpPr>
            <a:spLocks noGrp="1"/>
          </p:cNvSpPr>
          <p:nvPr>
            <p:ph sz="quarter" idx="11"/>
          </p:nvPr>
        </p:nvSpPr>
        <p:spPr>
          <a:xfrm>
            <a:off x="0" y="1846263"/>
            <a:ext cx="4405492" cy="4217498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17613"/>
            <a:ext cx="4406200" cy="628650"/>
          </a:xfrm>
          <a:prstGeom prst="rect">
            <a:avLst/>
          </a:prstGeom>
        </p:spPr>
        <p:txBody>
          <a:bodyPr vert="horz" lIns="360000" tIns="0" rIns="0" bIns="90000" anchor="ctr" anchorCtr="0">
            <a:normAutofit/>
          </a:bodyPr>
          <a:lstStyle>
            <a:lvl1pPr marL="0" indent="0">
              <a:buNone/>
              <a:defRPr sz="2000" b="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/>
              <a:t>Nagłówek 1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14"/>
          </p:nvPr>
        </p:nvSpPr>
        <p:spPr>
          <a:xfrm>
            <a:off x="4738508" y="1217613"/>
            <a:ext cx="3947593" cy="4846148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37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azek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/>
          <p:cNvSpPr>
            <a:spLocks noGrp="1"/>
          </p:cNvSpPr>
          <p:nvPr>
            <p:ph sz="quarter" idx="11"/>
          </p:nvPr>
        </p:nvSpPr>
        <p:spPr>
          <a:xfrm>
            <a:off x="0" y="5197147"/>
            <a:ext cx="9144000" cy="866614"/>
          </a:xfrm>
          <a:prstGeom prst="rect">
            <a:avLst/>
          </a:prstGeom>
        </p:spPr>
        <p:txBody>
          <a:bodyPr vert="horz" lIns="360000" tIns="0" rIns="360000" bIns="90000" anchor="ctr" anchorCtr="0">
            <a:normAutofit/>
          </a:bodyPr>
          <a:lstStyle>
            <a:lvl1pPr marL="0" indent="0" algn="ctr">
              <a:spcBef>
                <a:spcPts val="800"/>
              </a:spcBef>
              <a:buClr>
                <a:srgbClr val="2D3E5C"/>
              </a:buClr>
              <a:buFont typeface="Arial"/>
              <a:buNone/>
              <a:defRPr sz="16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0">
              <a:spcBef>
                <a:spcPts val="800"/>
              </a:spcBef>
              <a:buClr>
                <a:srgbClr val="2D3E5C"/>
              </a:buClr>
              <a:buFont typeface="Arial"/>
              <a:buNone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33375" y="1217613"/>
            <a:ext cx="8477250" cy="3979862"/>
          </a:xfrm>
          <a:prstGeom prst="rect">
            <a:avLst/>
          </a:prstGeom>
        </p:spPr>
        <p:txBody>
          <a:bodyPr vert="horz"/>
          <a:lstStyle/>
          <a:p>
            <a:r>
              <a:rPr lang="pl-PL"/>
              <a:t>Kliknij ikonę, aby dodać obraz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59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lad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latarnia.jpg"/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4856"/>
          <a:stretch/>
        </p:blipFill>
        <p:spPr>
          <a:xfrm>
            <a:off x="-36000" y="0"/>
            <a:ext cx="9216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408000"/>
            <a:ext cx="9144000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625360"/>
            <a:ext cx="9144000" cy="1782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18" name="Title 11"/>
          <p:cNvSpPr>
            <a:spLocks noGrp="1"/>
          </p:cNvSpPr>
          <p:nvPr>
            <p:ph type="title" hasCustomPrompt="1"/>
          </p:nvPr>
        </p:nvSpPr>
        <p:spPr>
          <a:xfrm>
            <a:off x="0" y="4625360"/>
            <a:ext cx="9144000" cy="1074400"/>
          </a:xfrm>
          <a:prstGeom prst="rect">
            <a:avLst/>
          </a:prstGeom>
        </p:spPr>
        <p:txBody>
          <a:bodyPr lIns="360000" tIns="180000" rIns="360000" bIns="270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 dirty="0"/>
              <a:t>Tytuł prezentacji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699760"/>
            <a:ext cx="9144000" cy="709613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marL="0" indent="0">
              <a:buNone/>
              <a:defRPr sz="160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/>
              <a:t>Podtytuł / imię i nazwisko autora</a:t>
            </a:r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6537960" y="439955"/>
            <a:ext cx="2606040" cy="589280"/>
            <a:chOff x="5979160" y="2072640"/>
            <a:chExt cx="2606040" cy="589280"/>
          </a:xfrm>
        </p:grpSpPr>
        <p:sp>
          <p:nvSpPr>
            <p:cNvPr id="24" name="Rectangle 23"/>
            <p:cNvSpPr/>
            <p:nvPr userDrawn="1"/>
          </p:nvSpPr>
          <p:spPr>
            <a:xfrm>
              <a:off x="5979160" y="2072640"/>
              <a:ext cx="2606040" cy="589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116320" y="2201875"/>
              <a:ext cx="2067560" cy="330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65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0" y="1228158"/>
            <a:ext cx="9144000" cy="48461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"/>
              </a:defRPr>
            </a:lvl1pPr>
            <a:lvl2pPr marL="504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2pPr>
            <a:lvl3pPr marL="648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3pPr>
            <a:lvl4pPr marL="792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4pPr>
            <a:lvl5pPr marL="936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91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0" y="1228158"/>
            <a:ext cx="9144000" cy="48461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"/>
              </a:defRPr>
            </a:lvl1pPr>
            <a:lvl2pPr marL="504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2pPr>
            <a:lvl3pPr marL="648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3pPr>
            <a:lvl4pPr marL="792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4pPr>
            <a:lvl5pPr marL="936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99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4625360"/>
            <a:ext cx="9144000" cy="1782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699760"/>
            <a:ext cx="9144000" cy="709613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marL="0" indent="0">
              <a:buNone/>
              <a:defRPr sz="160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/>
              <a:t>Dodatkowy tekst</a:t>
            </a:r>
            <a:endParaRPr lang="en-US" dirty="0"/>
          </a:p>
        </p:txBody>
      </p:sp>
      <p:sp>
        <p:nvSpPr>
          <p:cNvPr id="11" name="Title 11"/>
          <p:cNvSpPr>
            <a:spLocks noGrp="1"/>
          </p:cNvSpPr>
          <p:nvPr>
            <p:ph type="title" hasCustomPrompt="1"/>
          </p:nvPr>
        </p:nvSpPr>
        <p:spPr>
          <a:xfrm>
            <a:off x="0" y="4625360"/>
            <a:ext cx="9144000" cy="1074400"/>
          </a:xfrm>
          <a:prstGeom prst="rect">
            <a:avLst/>
          </a:prstGeom>
        </p:spPr>
        <p:txBody>
          <a:bodyPr lIns="360000" tIns="180000" rIns="360000" bIns="270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 dirty="0" err="1"/>
              <a:t>Nagłowek</a:t>
            </a:r>
            <a:r>
              <a:rPr lang="pl-PL" dirty="0"/>
              <a:t> sekcji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93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0" y="1216937"/>
            <a:ext cx="4405492" cy="4857370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2"/>
          </p:nvPr>
        </p:nvSpPr>
        <p:spPr>
          <a:xfrm>
            <a:off x="4738509" y="1216937"/>
            <a:ext cx="4405491" cy="4857370"/>
          </a:xfrm>
          <a:prstGeom prst="rect">
            <a:avLst/>
          </a:prstGeom>
        </p:spPr>
        <p:txBody>
          <a:bodyPr vert="horz" r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308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0" y="1846263"/>
            <a:ext cx="4405492" cy="4228043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2"/>
          </p:nvPr>
        </p:nvSpPr>
        <p:spPr>
          <a:xfrm>
            <a:off x="4738509" y="1846263"/>
            <a:ext cx="4405491" cy="4228043"/>
          </a:xfrm>
          <a:prstGeom prst="rect">
            <a:avLst/>
          </a:prstGeom>
        </p:spPr>
        <p:txBody>
          <a:bodyPr vert="horz" r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17613"/>
            <a:ext cx="4406200" cy="628650"/>
          </a:xfrm>
          <a:prstGeom prst="rect">
            <a:avLst/>
          </a:prstGeom>
        </p:spPr>
        <p:txBody>
          <a:bodyPr vert="horz" lIns="360000" tIns="0" rIns="0" bIns="90000" anchor="ctr" anchorCtr="0">
            <a:normAutofit/>
          </a:bodyPr>
          <a:lstStyle>
            <a:lvl1pPr marL="0" indent="0">
              <a:buNone/>
              <a:defRPr sz="2000" b="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/>
              <a:t>Nagłówek 1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738499" y="1217613"/>
            <a:ext cx="4406199" cy="628650"/>
          </a:xfrm>
          <a:prstGeom prst="rect">
            <a:avLst/>
          </a:prstGeom>
        </p:spPr>
        <p:txBody>
          <a:bodyPr vert="horz" lIns="0" tIns="0" rIns="360000" bIns="90000" anchor="ctr" anchorCtr="0">
            <a:normAutofit/>
          </a:bodyPr>
          <a:lstStyle>
            <a:lvl1pPr marL="0" indent="0">
              <a:buNone/>
              <a:defRPr sz="2000" b="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/>
              <a:t>Nagłówek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943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5887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wartość 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/>
          <p:cNvSpPr>
            <a:spLocks noGrp="1"/>
          </p:cNvSpPr>
          <p:nvPr>
            <p:ph sz="quarter" idx="11"/>
          </p:nvPr>
        </p:nvSpPr>
        <p:spPr>
          <a:xfrm>
            <a:off x="0" y="1846263"/>
            <a:ext cx="4405492" cy="4217498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17613"/>
            <a:ext cx="4406200" cy="628650"/>
          </a:xfrm>
          <a:prstGeom prst="rect">
            <a:avLst/>
          </a:prstGeom>
        </p:spPr>
        <p:txBody>
          <a:bodyPr vert="horz" lIns="360000" tIns="0" rIns="0" bIns="90000" anchor="ctr" anchorCtr="0">
            <a:normAutofit/>
          </a:bodyPr>
          <a:lstStyle>
            <a:lvl1pPr marL="0" indent="0">
              <a:buNone/>
              <a:defRPr sz="2000" b="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/>
              <a:t>Nagłówek 1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14"/>
          </p:nvPr>
        </p:nvSpPr>
        <p:spPr>
          <a:xfrm>
            <a:off x="4738508" y="1217613"/>
            <a:ext cx="3947593" cy="4846148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7615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azek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/>
          <p:cNvSpPr>
            <a:spLocks noGrp="1"/>
          </p:cNvSpPr>
          <p:nvPr>
            <p:ph sz="quarter" idx="11"/>
          </p:nvPr>
        </p:nvSpPr>
        <p:spPr>
          <a:xfrm>
            <a:off x="0" y="5197147"/>
            <a:ext cx="9144000" cy="866614"/>
          </a:xfrm>
          <a:prstGeom prst="rect">
            <a:avLst/>
          </a:prstGeom>
        </p:spPr>
        <p:txBody>
          <a:bodyPr vert="horz" lIns="360000" tIns="0" rIns="360000" bIns="90000" anchor="ctr" anchorCtr="0">
            <a:normAutofit/>
          </a:bodyPr>
          <a:lstStyle>
            <a:lvl1pPr marL="0" indent="0" algn="ctr">
              <a:spcBef>
                <a:spcPts val="800"/>
              </a:spcBef>
              <a:buClr>
                <a:srgbClr val="2D3E5C"/>
              </a:buClr>
              <a:buFont typeface="Arial"/>
              <a:buNone/>
              <a:defRPr sz="16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0">
              <a:spcBef>
                <a:spcPts val="800"/>
              </a:spcBef>
              <a:buClr>
                <a:srgbClr val="2D3E5C"/>
              </a:buClr>
              <a:buFont typeface="Arial"/>
              <a:buNone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33375" y="1217613"/>
            <a:ext cx="8477250" cy="3979862"/>
          </a:xfrm>
          <a:prstGeom prst="rect">
            <a:avLst/>
          </a:prstGeom>
        </p:spPr>
        <p:txBody>
          <a:bodyPr vert="horz"/>
          <a:lstStyle/>
          <a:p>
            <a:r>
              <a:rPr lang="pl-PL"/>
              <a:t>Kliknij ikonę, aby dodać obraz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65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lad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latarnia.jpg"/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4856"/>
          <a:stretch/>
        </p:blipFill>
        <p:spPr>
          <a:xfrm>
            <a:off x="-36000" y="0"/>
            <a:ext cx="9216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408000"/>
            <a:ext cx="9144000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625360"/>
            <a:ext cx="9144000" cy="1782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18" name="Title 11"/>
          <p:cNvSpPr>
            <a:spLocks noGrp="1"/>
          </p:cNvSpPr>
          <p:nvPr>
            <p:ph type="title" hasCustomPrompt="1"/>
          </p:nvPr>
        </p:nvSpPr>
        <p:spPr>
          <a:xfrm>
            <a:off x="0" y="4625360"/>
            <a:ext cx="9144000" cy="1074400"/>
          </a:xfrm>
          <a:prstGeom prst="rect">
            <a:avLst/>
          </a:prstGeom>
        </p:spPr>
        <p:txBody>
          <a:bodyPr lIns="360000" tIns="180000" rIns="360000" bIns="270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 dirty="0"/>
              <a:t>Tytuł prezentacji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699760"/>
            <a:ext cx="9144000" cy="709613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marL="0" indent="0">
              <a:buNone/>
              <a:defRPr sz="160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/>
              <a:t>Podtytuł / imię i nazwisko autora</a:t>
            </a:r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6537960" y="439955"/>
            <a:ext cx="2606040" cy="589280"/>
            <a:chOff x="5979160" y="2072640"/>
            <a:chExt cx="2606040" cy="589280"/>
          </a:xfrm>
        </p:grpSpPr>
        <p:sp>
          <p:nvSpPr>
            <p:cNvPr id="24" name="Rectangle 23"/>
            <p:cNvSpPr/>
            <p:nvPr userDrawn="1"/>
          </p:nvSpPr>
          <p:spPr>
            <a:xfrm>
              <a:off x="5979160" y="2072640"/>
              <a:ext cx="2606040" cy="589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116320" y="2201875"/>
              <a:ext cx="2067560" cy="330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93251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0" y="1228158"/>
            <a:ext cx="9144000" cy="48461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"/>
              </a:defRPr>
            </a:lvl1pPr>
            <a:lvl2pPr marL="504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2pPr>
            <a:lvl3pPr marL="648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3pPr>
            <a:lvl4pPr marL="792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4pPr>
            <a:lvl5pPr marL="936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301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4625360"/>
            <a:ext cx="9144000" cy="1782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699760"/>
            <a:ext cx="9144000" cy="709613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marL="0" indent="0">
              <a:buNone/>
              <a:defRPr sz="160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/>
              <a:t>Dodatkowy tekst</a:t>
            </a:r>
            <a:endParaRPr lang="en-US" dirty="0"/>
          </a:p>
        </p:txBody>
      </p:sp>
      <p:sp>
        <p:nvSpPr>
          <p:cNvPr id="11" name="Title 11"/>
          <p:cNvSpPr>
            <a:spLocks noGrp="1"/>
          </p:cNvSpPr>
          <p:nvPr>
            <p:ph type="title" hasCustomPrompt="1"/>
          </p:nvPr>
        </p:nvSpPr>
        <p:spPr>
          <a:xfrm>
            <a:off x="0" y="4625360"/>
            <a:ext cx="9144000" cy="1074400"/>
          </a:xfrm>
          <a:prstGeom prst="rect">
            <a:avLst/>
          </a:prstGeom>
        </p:spPr>
        <p:txBody>
          <a:bodyPr lIns="360000" tIns="180000" rIns="360000" bIns="270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 dirty="0" err="1"/>
              <a:t>Nagłowek</a:t>
            </a:r>
            <a:r>
              <a:rPr lang="pl-PL" dirty="0"/>
              <a:t> sekcji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5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0" y="1228158"/>
            <a:ext cx="9144000" cy="48461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"/>
              </a:defRPr>
            </a:lvl1pPr>
            <a:lvl2pPr marL="504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2pPr>
            <a:lvl3pPr marL="648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3pPr>
            <a:lvl4pPr marL="792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4pPr>
            <a:lvl5pPr marL="936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5997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0" y="1216937"/>
            <a:ext cx="4405492" cy="4857370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2"/>
          </p:nvPr>
        </p:nvSpPr>
        <p:spPr>
          <a:xfrm>
            <a:off x="4738509" y="1216937"/>
            <a:ext cx="4405491" cy="4857370"/>
          </a:xfrm>
          <a:prstGeom prst="rect">
            <a:avLst/>
          </a:prstGeom>
        </p:spPr>
        <p:txBody>
          <a:bodyPr vert="horz" r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342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0" y="1846263"/>
            <a:ext cx="4405492" cy="4228043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2"/>
          </p:nvPr>
        </p:nvSpPr>
        <p:spPr>
          <a:xfrm>
            <a:off x="4738509" y="1846263"/>
            <a:ext cx="4405491" cy="4228043"/>
          </a:xfrm>
          <a:prstGeom prst="rect">
            <a:avLst/>
          </a:prstGeom>
        </p:spPr>
        <p:txBody>
          <a:bodyPr vert="horz" r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17613"/>
            <a:ext cx="4406200" cy="628650"/>
          </a:xfrm>
          <a:prstGeom prst="rect">
            <a:avLst/>
          </a:prstGeom>
        </p:spPr>
        <p:txBody>
          <a:bodyPr vert="horz" lIns="360000" tIns="0" rIns="0" bIns="90000" anchor="ctr" anchorCtr="0">
            <a:normAutofit/>
          </a:bodyPr>
          <a:lstStyle>
            <a:lvl1pPr marL="0" indent="0">
              <a:buNone/>
              <a:defRPr sz="2000" b="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/>
              <a:t>Nagłówek 1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738499" y="1217613"/>
            <a:ext cx="4406199" cy="628650"/>
          </a:xfrm>
          <a:prstGeom prst="rect">
            <a:avLst/>
          </a:prstGeom>
        </p:spPr>
        <p:txBody>
          <a:bodyPr vert="horz" lIns="0" tIns="0" rIns="360000" bIns="90000" anchor="ctr" anchorCtr="0">
            <a:normAutofit/>
          </a:bodyPr>
          <a:lstStyle>
            <a:lvl1pPr marL="0" indent="0">
              <a:buNone/>
              <a:defRPr sz="2000" b="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/>
              <a:t>Nagłówek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118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0621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wartość 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/>
          <p:cNvSpPr>
            <a:spLocks noGrp="1"/>
          </p:cNvSpPr>
          <p:nvPr>
            <p:ph sz="quarter" idx="11"/>
          </p:nvPr>
        </p:nvSpPr>
        <p:spPr>
          <a:xfrm>
            <a:off x="0" y="1846263"/>
            <a:ext cx="4405492" cy="4217498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17613"/>
            <a:ext cx="4406200" cy="628650"/>
          </a:xfrm>
          <a:prstGeom prst="rect">
            <a:avLst/>
          </a:prstGeom>
        </p:spPr>
        <p:txBody>
          <a:bodyPr vert="horz" lIns="360000" tIns="0" rIns="0" bIns="90000" anchor="ctr" anchorCtr="0">
            <a:normAutofit/>
          </a:bodyPr>
          <a:lstStyle>
            <a:lvl1pPr marL="0" indent="0">
              <a:buNone/>
              <a:defRPr sz="2000" b="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/>
              <a:t>Nagłówek 1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14"/>
          </p:nvPr>
        </p:nvSpPr>
        <p:spPr>
          <a:xfrm>
            <a:off x="4738508" y="1217613"/>
            <a:ext cx="3947593" cy="4846148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7487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azek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/>
          <p:cNvSpPr>
            <a:spLocks noGrp="1"/>
          </p:cNvSpPr>
          <p:nvPr>
            <p:ph sz="quarter" idx="11"/>
          </p:nvPr>
        </p:nvSpPr>
        <p:spPr>
          <a:xfrm>
            <a:off x="0" y="5197147"/>
            <a:ext cx="9144000" cy="866614"/>
          </a:xfrm>
          <a:prstGeom prst="rect">
            <a:avLst/>
          </a:prstGeom>
        </p:spPr>
        <p:txBody>
          <a:bodyPr vert="horz" lIns="360000" tIns="0" rIns="360000" bIns="90000" anchor="ctr" anchorCtr="0">
            <a:normAutofit/>
          </a:bodyPr>
          <a:lstStyle>
            <a:lvl1pPr marL="0" indent="0" algn="ctr">
              <a:spcBef>
                <a:spcPts val="800"/>
              </a:spcBef>
              <a:buClr>
                <a:srgbClr val="2D3E5C"/>
              </a:buClr>
              <a:buFont typeface="Arial"/>
              <a:buNone/>
              <a:defRPr sz="16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0">
              <a:spcBef>
                <a:spcPts val="800"/>
              </a:spcBef>
              <a:buClr>
                <a:srgbClr val="2D3E5C"/>
              </a:buClr>
              <a:buFont typeface="Arial"/>
              <a:buNone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33375" y="1217613"/>
            <a:ext cx="8477250" cy="3979862"/>
          </a:xfrm>
          <a:prstGeom prst="rect">
            <a:avLst/>
          </a:prstGeom>
        </p:spPr>
        <p:txBody>
          <a:bodyPr vert="horz"/>
          <a:lstStyle/>
          <a:p>
            <a:r>
              <a:rPr lang="pl-PL"/>
              <a:t>Kliknij ikonę, aby dodać obraz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4625360"/>
            <a:ext cx="9144000" cy="1782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699760"/>
            <a:ext cx="9144000" cy="709613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marL="0" indent="0">
              <a:buNone/>
              <a:defRPr sz="160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/>
              <a:t>Dodatkowy tekst</a:t>
            </a:r>
            <a:endParaRPr lang="en-US" dirty="0"/>
          </a:p>
        </p:txBody>
      </p:sp>
      <p:sp>
        <p:nvSpPr>
          <p:cNvPr id="11" name="Title 11"/>
          <p:cNvSpPr>
            <a:spLocks noGrp="1"/>
          </p:cNvSpPr>
          <p:nvPr>
            <p:ph type="title" hasCustomPrompt="1"/>
          </p:nvPr>
        </p:nvSpPr>
        <p:spPr>
          <a:xfrm>
            <a:off x="0" y="4625360"/>
            <a:ext cx="9144000" cy="1074400"/>
          </a:xfrm>
          <a:prstGeom prst="rect">
            <a:avLst/>
          </a:prstGeom>
        </p:spPr>
        <p:txBody>
          <a:bodyPr lIns="360000" tIns="180000" rIns="360000" bIns="270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 dirty="0" err="1"/>
              <a:t>Nagłowek</a:t>
            </a:r>
            <a:r>
              <a:rPr lang="pl-PL" dirty="0"/>
              <a:t> sekcji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25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4625360"/>
            <a:ext cx="9144000" cy="1782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699760"/>
            <a:ext cx="9144000" cy="709613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marL="0" indent="0">
              <a:buNone/>
              <a:defRPr sz="160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/>
              <a:t>Dodatkowy tekst</a:t>
            </a:r>
            <a:endParaRPr lang="en-US" dirty="0"/>
          </a:p>
        </p:txBody>
      </p:sp>
      <p:sp>
        <p:nvSpPr>
          <p:cNvPr id="11" name="Title 11"/>
          <p:cNvSpPr>
            <a:spLocks noGrp="1"/>
          </p:cNvSpPr>
          <p:nvPr>
            <p:ph type="title" hasCustomPrompt="1"/>
          </p:nvPr>
        </p:nvSpPr>
        <p:spPr>
          <a:xfrm>
            <a:off x="0" y="4625360"/>
            <a:ext cx="9144000" cy="1074400"/>
          </a:xfrm>
          <a:prstGeom prst="rect">
            <a:avLst/>
          </a:prstGeom>
        </p:spPr>
        <p:txBody>
          <a:bodyPr lIns="360000" tIns="180000" rIns="360000" bIns="270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 dirty="0" err="1"/>
              <a:t>Nagłowek</a:t>
            </a:r>
            <a:r>
              <a:rPr lang="pl-PL" dirty="0"/>
              <a:t> sekcji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0" y="1216937"/>
            <a:ext cx="4405492" cy="4857370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2"/>
          </p:nvPr>
        </p:nvSpPr>
        <p:spPr>
          <a:xfrm>
            <a:off x="4738509" y="1216937"/>
            <a:ext cx="4405491" cy="4857370"/>
          </a:xfrm>
          <a:prstGeom prst="rect">
            <a:avLst/>
          </a:prstGeom>
        </p:spPr>
        <p:txBody>
          <a:bodyPr vert="horz" r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0" y="1846263"/>
            <a:ext cx="4405492" cy="4228043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2"/>
          </p:nvPr>
        </p:nvSpPr>
        <p:spPr>
          <a:xfrm>
            <a:off x="4738509" y="1846263"/>
            <a:ext cx="4405491" cy="4228043"/>
          </a:xfrm>
          <a:prstGeom prst="rect">
            <a:avLst/>
          </a:prstGeom>
        </p:spPr>
        <p:txBody>
          <a:bodyPr vert="horz" r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17613"/>
            <a:ext cx="4406200" cy="628650"/>
          </a:xfrm>
          <a:prstGeom prst="rect">
            <a:avLst/>
          </a:prstGeom>
        </p:spPr>
        <p:txBody>
          <a:bodyPr vert="horz" lIns="360000" tIns="0" rIns="0" bIns="90000" anchor="ctr" anchorCtr="0">
            <a:normAutofit/>
          </a:bodyPr>
          <a:lstStyle>
            <a:lvl1pPr marL="0" indent="0">
              <a:buNone/>
              <a:defRPr sz="2000" b="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/>
              <a:t>Nagłówek 1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738499" y="1217613"/>
            <a:ext cx="4406199" cy="628650"/>
          </a:xfrm>
          <a:prstGeom prst="rect">
            <a:avLst/>
          </a:prstGeom>
        </p:spPr>
        <p:txBody>
          <a:bodyPr vert="horz" lIns="0" tIns="0" rIns="360000" bIns="90000" anchor="ctr" anchorCtr="0">
            <a:normAutofit/>
          </a:bodyPr>
          <a:lstStyle>
            <a:lvl1pPr marL="0" indent="0">
              <a:buNone/>
              <a:defRPr sz="2000" b="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/>
              <a:t>Nagłówek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4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987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wartość 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>
                <a:latin typeface="Arial"/>
                <a:cs typeface="Arial"/>
              </a:rPr>
              <a:t>TECHNOLOGIES THAT GUIDE INDUSTRY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/>
          <p:cNvSpPr>
            <a:spLocks noGrp="1"/>
          </p:cNvSpPr>
          <p:nvPr>
            <p:ph sz="quarter" idx="11"/>
          </p:nvPr>
        </p:nvSpPr>
        <p:spPr>
          <a:xfrm>
            <a:off x="0" y="1846263"/>
            <a:ext cx="4405492" cy="4217498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17613"/>
            <a:ext cx="4406200" cy="628650"/>
          </a:xfrm>
          <a:prstGeom prst="rect">
            <a:avLst/>
          </a:prstGeom>
        </p:spPr>
        <p:txBody>
          <a:bodyPr vert="horz" lIns="360000" tIns="0" rIns="0" bIns="90000" anchor="ctr" anchorCtr="0">
            <a:normAutofit/>
          </a:bodyPr>
          <a:lstStyle>
            <a:lvl1pPr marL="0" indent="0">
              <a:buNone/>
              <a:defRPr sz="2000" b="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/>
              <a:t>Nagłówek 1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14"/>
          </p:nvPr>
        </p:nvSpPr>
        <p:spPr>
          <a:xfrm>
            <a:off x="4738508" y="1217613"/>
            <a:ext cx="3947593" cy="4846148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7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8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50" r:id="rId2"/>
    <p:sldLayoutId id="2147483695" r:id="rId3"/>
    <p:sldLayoutId id="2147483661" r:id="rId4"/>
    <p:sldLayoutId id="2147483696" r:id="rId5"/>
    <p:sldLayoutId id="2147483662" r:id="rId6"/>
    <p:sldLayoutId id="2147483663" r:id="rId7"/>
    <p:sldLayoutId id="2147483666" r:id="rId8"/>
    <p:sldLayoutId id="2147483664" r:id="rId9"/>
    <p:sldLayoutId id="2147483665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6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8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2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99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71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Java Collections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Jakub Kaczyński, Maciej </a:t>
            </a:r>
            <a:r>
              <a:rPr lang="en-US" noProof="0" dirty="0" smtClean="0"/>
              <a:t>Kucharek</a:t>
            </a:r>
            <a:r>
              <a:rPr lang="pl-PL" noProof="0" dirty="0" smtClean="0"/>
              <a:t>, Michał Dubel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284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Ordered vs Sorted</a:t>
            </a:r>
            <a:endParaRPr lang="pl-PL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121" y="1427355"/>
            <a:ext cx="6731758" cy="40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00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Preliminaries</a:t>
            </a:r>
          </a:p>
        </p:txBody>
      </p:sp>
    </p:spTree>
    <p:extLst>
      <p:ext uri="{BB962C8B-B14F-4D97-AF65-F5344CB8AC3E}">
        <p14:creationId xmlns:p14="http://schemas.microsoft.com/office/powerpoint/2010/main" val="51469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Equals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1228158"/>
            <a:ext cx="9144000" cy="4846148"/>
          </a:xfrm>
        </p:spPr>
        <p:txBody>
          <a:bodyPr vert="horz" anchor="t">
            <a:noAutofit/>
          </a:bodyPr>
          <a:lstStyle/>
          <a:p>
            <a:pPr marL="198900" indent="0">
              <a:spcBef>
                <a:spcPts val="0"/>
              </a:spcBef>
              <a:buNone/>
            </a:pPr>
            <a:endParaRPr lang="pl-PL" sz="1100" noProof="0" dirty="0" smtClean="0"/>
          </a:p>
          <a:p>
            <a:pPr marL="1989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100" dirty="0" smtClean="0"/>
              <a:t> </a:t>
            </a:r>
            <a:r>
              <a:rPr lang="pl-PL" sz="1100" b="1" dirty="0"/>
              <a:t>public boolean equals(Object anObject) {</a:t>
            </a:r>
          </a:p>
          <a:p>
            <a:pPr marL="1989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100" dirty="0"/>
              <a:t>        </a:t>
            </a:r>
            <a:r>
              <a:rPr lang="pl-PL" sz="1100" b="1" dirty="0"/>
              <a:t>if (this == anObject) {</a:t>
            </a:r>
          </a:p>
          <a:p>
            <a:pPr marL="1989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100" dirty="0"/>
              <a:t>            </a:t>
            </a:r>
            <a:r>
              <a:rPr lang="pl-PL" sz="1100" b="1" dirty="0"/>
              <a:t>return true;</a:t>
            </a:r>
          </a:p>
          <a:p>
            <a:pPr marL="1989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100" dirty="0"/>
              <a:t>        }</a:t>
            </a:r>
          </a:p>
          <a:p>
            <a:pPr marL="1989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100" dirty="0"/>
              <a:t>        </a:t>
            </a:r>
            <a:r>
              <a:rPr lang="pl-PL" sz="1100" b="1" dirty="0"/>
              <a:t>if (anObject instanceof String) {</a:t>
            </a:r>
          </a:p>
          <a:p>
            <a:pPr marL="1989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100" dirty="0"/>
              <a:t>            String anotherString = (String)anObject;</a:t>
            </a:r>
          </a:p>
          <a:p>
            <a:pPr marL="1989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100" dirty="0"/>
              <a:t>            </a:t>
            </a:r>
            <a:r>
              <a:rPr lang="pl-PL" sz="1100" b="1" dirty="0"/>
              <a:t>int n = value.length;</a:t>
            </a:r>
          </a:p>
          <a:p>
            <a:pPr marL="1989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100" dirty="0"/>
              <a:t>            </a:t>
            </a:r>
            <a:r>
              <a:rPr lang="pl-PL" sz="1100" b="1" dirty="0"/>
              <a:t>if (n == anotherString.value.length) {</a:t>
            </a:r>
          </a:p>
          <a:p>
            <a:pPr marL="1989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100" dirty="0"/>
              <a:t>                </a:t>
            </a:r>
            <a:r>
              <a:rPr lang="pl-PL" sz="1100" b="1" dirty="0"/>
              <a:t>char v1[] = value;</a:t>
            </a:r>
          </a:p>
          <a:p>
            <a:pPr marL="1989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100" dirty="0"/>
              <a:t>                </a:t>
            </a:r>
            <a:r>
              <a:rPr lang="pl-PL" sz="1100" b="1" dirty="0"/>
              <a:t>char v2[] = anotherString.value;</a:t>
            </a:r>
          </a:p>
          <a:p>
            <a:pPr marL="1989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100" dirty="0"/>
              <a:t>                </a:t>
            </a:r>
            <a:r>
              <a:rPr lang="pl-PL" sz="1100" b="1" dirty="0"/>
              <a:t>int i = 0;</a:t>
            </a:r>
          </a:p>
          <a:p>
            <a:pPr marL="1989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100" dirty="0"/>
              <a:t>                </a:t>
            </a:r>
            <a:r>
              <a:rPr lang="pl-PL" sz="1100" b="1" dirty="0"/>
              <a:t>while (n-- != 0) {</a:t>
            </a:r>
          </a:p>
          <a:p>
            <a:pPr marL="1989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100" dirty="0"/>
              <a:t>                    </a:t>
            </a:r>
            <a:r>
              <a:rPr lang="pl-PL" sz="1100" b="1" dirty="0"/>
              <a:t>if (v1[i] != v2[i])</a:t>
            </a:r>
          </a:p>
          <a:p>
            <a:pPr marL="1989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100" dirty="0"/>
              <a:t>                        </a:t>
            </a:r>
            <a:r>
              <a:rPr lang="pl-PL" sz="1100" b="1" dirty="0"/>
              <a:t>return false;</a:t>
            </a:r>
          </a:p>
          <a:p>
            <a:pPr marL="1989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100" dirty="0"/>
              <a:t>                    i++;</a:t>
            </a:r>
          </a:p>
          <a:p>
            <a:pPr marL="1989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100" dirty="0"/>
              <a:t>                }</a:t>
            </a:r>
          </a:p>
          <a:p>
            <a:pPr marL="1989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100" dirty="0"/>
              <a:t>                </a:t>
            </a:r>
            <a:r>
              <a:rPr lang="pl-PL" sz="1100" b="1" dirty="0"/>
              <a:t>return true;</a:t>
            </a:r>
          </a:p>
          <a:p>
            <a:pPr marL="1989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100" dirty="0"/>
              <a:t>            }</a:t>
            </a:r>
          </a:p>
          <a:p>
            <a:pPr marL="1989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100" dirty="0"/>
              <a:t>        }</a:t>
            </a:r>
          </a:p>
          <a:p>
            <a:pPr marL="1989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100" dirty="0"/>
              <a:t>        </a:t>
            </a:r>
            <a:r>
              <a:rPr lang="pl-PL" sz="1100" b="1" dirty="0"/>
              <a:t>return false;</a:t>
            </a:r>
          </a:p>
          <a:p>
            <a:pPr marL="1989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100" dirty="0"/>
              <a:t>    }</a:t>
            </a:r>
            <a:endParaRPr lang="en-US" sz="1100" noProof="0" dirty="0"/>
          </a:p>
        </p:txBody>
      </p:sp>
    </p:spTree>
    <p:extLst>
      <p:ext uri="{BB962C8B-B14F-4D97-AF65-F5344CB8AC3E}">
        <p14:creationId xmlns:p14="http://schemas.microsoft.com/office/powerpoint/2010/main" val="53314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HashCode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98900" indent="0">
              <a:buNone/>
            </a:pPr>
            <a:r>
              <a:rPr lang="pl-PL" b="1" dirty="0"/>
              <a:t>public int hashCode() {</a:t>
            </a:r>
          </a:p>
          <a:p>
            <a:pPr marL="198900" indent="0">
              <a:buNone/>
            </a:pPr>
            <a:r>
              <a:rPr lang="pl-PL" dirty="0"/>
              <a:t>        </a:t>
            </a:r>
            <a:r>
              <a:rPr lang="pl-PL" b="1" dirty="0"/>
              <a:t>int h = hash;</a:t>
            </a:r>
          </a:p>
          <a:p>
            <a:pPr marL="198900" indent="0">
              <a:buNone/>
            </a:pPr>
            <a:r>
              <a:rPr lang="en-US" dirty="0"/>
              <a:t>        </a:t>
            </a:r>
            <a:r>
              <a:rPr lang="en-US" b="1" dirty="0"/>
              <a:t>if (h == 0 &amp;&amp; </a:t>
            </a:r>
            <a:r>
              <a:rPr lang="en-US" b="1" dirty="0" err="1"/>
              <a:t>value.length</a:t>
            </a:r>
            <a:r>
              <a:rPr lang="en-US" b="1" dirty="0"/>
              <a:t> &gt; 0) {</a:t>
            </a:r>
          </a:p>
          <a:p>
            <a:pPr marL="198900" indent="0">
              <a:buNone/>
            </a:pPr>
            <a:r>
              <a:rPr lang="pl-PL" dirty="0"/>
              <a:t>            </a:t>
            </a:r>
            <a:r>
              <a:rPr lang="pl-PL" b="1" dirty="0"/>
              <a:t>char val[] = value;</a:t>
            </a:r>
          </a:p>
          <a:p>
            <a:pPr marL="198900" indent="0">
              <a:buNone/>
            </a:pPr>
            <a:endParaRPr lang="pl-PL" dirty="0"/>
          </a:p>
          <a:p>
            <a:pPr marL="198900" indent="0">
              <a:buNone/>
            </a:pPr>
            <a:r>
              <a:rPr lang="pl-PL" dirty="0"/>
              <a:t>            </a:t>
            </a:r>
            <a:r>
              <a:rPr lang="pl-PL" b="1" dirty="0"/>
              <a:t>for (int i = 0; i &lt; value.length; i++) {</a:t>
            </a:r>
          </a:p>
          <a:p>
            <a:pPr marL="198900" indent="0">
              <a:buNone/>
            </a:pPr>
            <a:r>
              <a:rPr lang="pl-PL" dirty="0"/>
              <a:t>                h = 31 * h + val[i];</a:t>
            </a:r>
          </a:p>
          <a:p>
            <a:pPr marL="198900" indent="0">
              <a:buNone/>
            </a:pPr>
            <a:r>
              <a:rPr lang="pl-PL" dirty="0"/>
              <a:t>            }</a:t>
            </a:r>
          </a:p>
          <a:p>
            <a:pPr marL="198900" indent="0">
              <a:buNone/>
            </a:pPr>
            <a:r>
              <a:rPr lang="pl-PL" dirty="0"/>
              <a:t>            hash = h;</a:t>
            </a:r>
          </a:p>
          <a:p>
            <a:pPr marL="198900" indent="0">
              <a:buNone/>
            </a:pPr>
            <a:r>
              <a:rPr lang="pl-PL" dirty="0"/>
              <a:t>        }</a:t>
            </a:r>
          </a:p>
          <a:p>
            <a:pPr marL="198900" indent="0">
              <a:buNone/>
            </a:pPr>
            <a:r>
              <a:rPr lang="pl-PL" dirty="0"/>
              <a:t>        </a:t>
            </a:r>
            <a:r>
              <a:rPr lang="pl-PL" b="1" dirty="0"/>
              <a:t>return h;</a:t>
            </a:r>
          </a:p>
          <a:p>
            <a:pPr marL="198900" indent="0">
              <a:buNone/>
            </a:pPr>
            <a:r>
              <a:rPr lang="pl-PL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10204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HashCode</a:t>
            </a:r>
            <a:r>
              <a:rPr lang="pl-PL" dirty="0" smtClean="0"/>
              <a:t> </a:t>
            </a:r>
            <a:r>
              <a:rPr lang="pl-PL" dirty="0" err="1" smtClean="0"/>
              <a:t>contract</a:t>
            </a:r>
            <a:endParaRPr lang="pl-P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2395538"/>
            <a:ext cx="63150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0921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HashCode efficiency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43" y="1159726"/>
            <a:ext cx="7132114" cy="453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6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noProof="0" dirty="0" err="1"/>
              <a:t>Iterable</a:t>
            </a:r>
            <a:r>
              <a:rPr lang="en-US" noProof="0" dirty="0"/>
              <a:t> and </a:t>
            </a:r>
            <a:r>
              <a:rPr lang="en-US" i="1" noProof="0" dirty="0"/>
              <a:t>Iterator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1228158"/>
            <a:ext cx="9144000" cy="4846148"/>
          </a:xfrm>
        </p:spPr>
        <p:txBody>
          <a:bodyPr vert="horz" anchor="t">
            <a:normAutofit/>
          </a:bodyPr>
          <a:lstStyle/>
          <a:p>
            <a:pPr marL="198900" indent="0">
              <a:buNone/>
            </a:pP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b="1" dirty="0"/>
              <a:t>interface</a:t>
            </a:r>
            <a:r>
              <a:rPr lang="en-US" dirty="0"/>
              <a:t> Iterator&lt;E&gt; {</a:t>
            </a:r>
            <a:endParaRPr lang="pl-PL" dirty="0"/>
          </a:p>
          <a:p>
            <a:pPr marL="198900" indent="0">
              <a:buNone/>
            </a:pPr>
            <a:r>
              <a:rPr lang="pl-PL" b="1" dirty="0"/>
              <a:t>	</a:t>
            </a:r>
            <a:r>
              <a:rPr lang="en-US" b="1" dirty="0" err="1"/>
              <a:t>boolean</a:t>
            </a:r>
            <a:r>
              <a:rPr lang="en-US" dirty="0"/>
              <a:t> </a:t>
            </a:r>
            <a:r>
              <a:rPr lang="en-US" dirty="0" err="1"/>
              <a:t>hasNext</a:t>
            </a:r>
            <a:r>
              <a:rPr lang="en-US" dirty="0"/>
              <a:t>();</a:t>
            </a:r>
            <a:endParaRPr lang="pl-PL" dirty="0"/>
          </a:p>
          <a:p>
            <a:pPr marL="198900" indent="0">
              <a:buNone/>
            </a:pPr>
            <a:r>
              <a:rPr lang="pl-PL" dirty="0"/>
              <a:t>	</a:t>
            </a:r>
            <a:r>
              <a:rPr lang="en-US" dirty="0"/>
              <a:t>E next();</a:t>
            </a:r>
            <a:endParaRPr lang="pl-PL" dirty="0"/>
          </a:p>
          <a:p>
            <a:pPr marL="198900" indent="0">
              <a:buNone/>
            </a:pPr>
            <a:r>
              <a:rPr lang="pl-PL" b="1" dirty="0"/>
              <a:t>	</a:t>
            </a:r>
            <a:r>
              <a:rPr lang="en-US" b="1" dirty="0"/>
              <a:t>void</a:t>
            </a:r>
            <a:r>
              <a:rPr lang="en-US" dirty="0"/>
              <a:t> remove()</a:t>
            </a:r>
            <a:r>
              <a:rPr lang="pl-PL" dirty="0"/>
              <a:t>;</a:t>
            </a:r>
          </a:p>
          <a:p>
            <a:pPr marL="198900" indent="0">
              <a:buNone/>
            </a:pPr>
            <a:r>
              <a:rPr lang="pl-PL" dirty="0"/>
              <a:t>}</a:t>
            </a:r>
          </a:p>
          <a:p>
            <a:pPr marL="198900" indent="0">
              <a:buNone/>
            </a:pPr>
            <a:endParaRPr lang="pl-PL" dirty="0"/>
          </a:p>
          <a:p>
            <a:pPr marL="198900" indent="0">
              <a:buNone/>
            </a:pPr>
            <a:r>
              <a:rPr lang="en-US" dirty="0"/>
              <a:t>public </a:t>
            </a:r>
            <a:r>
              <a:rPr lang="en-US" dirty="0" err="1"/>
              <a:t>Iterable</a:t>
            </a:r>
            <a:r>
              <a:rPr lang="en-US" dirty="0"/>
              <a:t>&lt;T&gt; {</a:t>
            </a:r>
            <a:endParaRPr lang="pl-PL" dirty="0"/>
          </a:p>
          <a:p>
            <a:pPr marL="198900" indent="0">
              <a:buNone/>
            </a:pPr>
            <a:r>
              <a:rPr lang="pl-PL" dirty="0"/>
              <a:t>	</a:t>
            </a:r>
            <a:r>
              <a:rPr lang="en-US" dirty="0"/>
              <a:t>Iterator&lt;T&gt; iterator();</a:t>
            </a:r>
            <a:endParaRPr lang="pl-PL" dirty="0"/>
          </a:p>
          <a:p>
            <a:pPr marL="198900" indent="0">
              <a:buNone/>
            </a:pPr>
            <a:r>
              <a:rPr lang="pl-PL" dirty="0"/>
              <a:t>}</a:t>
            </a:r>
          </a:p>
          <a:p>
            <a:pPr marL="198900" indent="0">
              <a:buNone/>
            </a:pPr>
            <a:endParaRPr lang="pl-PL" dirty="0"/>
          </a:p>
          <a:p>
            <a:pPr marL="198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63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Comparable and Comparator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228158"/>
            <a:ext cx="9144000" cy="4846148"/>
          </a:xfrm>
        </p:spPr>
        <p:txBody>
          <a:bodyPr/>
          <a:lstStyle/>
          <a:p>
            <a:pPr marL="198900" indent="0">
              <a:buNone/>
            </a:pPr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b="1" dirty="0"/>
              <a:t>interface</a:t>
            </a:r>
            <a:r>
              <a:rPr lang="en-US" dirty="0"/>
              <a:t> Comparable&lt;T&gt; {</a:t>
            </a:r>
            <a:endParaRPr lang="pl-PL" dirty="0"/>
          </a:p>
          <a:p>
            <a:pPr marL="198900" indent="0">
              <a:buNone/>
            </a:pPr>
            <a:r>
              <a:rPr lang="pl-PL" b="1" smtClean="0"/>
              <a:t>	</a:t>
            </a:r>
            <a:r>
              <a:rPr lang="en-US" b="1" smtClean="0"/>
              <a:t>public</a:t>
            </a:r>
            <a:r>
              <a:rPr lang="en-US" smtClean="0"/>
              <a:t> 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compareTo</a:t>
            </a:r>
            <a:r>
              <a:rPr lang="en-US" dirty="0"/>
              <a:t>(T o);</a:t>
            </a:r>
            <a:endParaRPr lang="pl-PL" dirty="0"/>
          </a:p>
          <a:p>
            <a:pPr marL="198900" indent="0">
              <a:buNone/>
            </a:pPr>
            <a:r>
              <a:rPr lang="pl-PL" dirty="0"/>
              <a:t>}</a:t>
            </a:r>
          </a:p>
          <a:p>
            <a:pPr>
              <a:lnSpc>
                <a:spcPct val="150000"/>
              </a:lnSpc>
            </a:pPr>
            <a:endParaRPr lang="pl-PL" dirty="0" smtClean="0"/>
          </a:p>
          <a:p>
            <a:pPr marL="198900" indent="0">
              <a:lnSpc>
                <a:spcPct val="150000"/>
              </a:lnSpc>
              <a:buNone/>
            </a:pPr>
            <a:r>
              <a:rPr lang="pl-PL" dirty="0"/>
              <a:t>c</a:t>
            </a:r>
            <a:r>
              <a:rPr lang="pl-PL" dirty="0" smtClean="0"/>
              <a:t>ompareTo returns: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l-PL" dirty="0"/>
              <a:t>Negative: thisObject &lt; anotherObject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l-PL" dirty="0"/>
              <a:t>Zero: thisObject == anotherObject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l-PL" dirty="0"/>
              <a:t>Positive: thisObject &gt; anotherObject</a:t>
            </a:r>
          </a:p>
          <a:p>
            <a:pPr>
              <a:lnSpc>
                <a:spcPct val="150000"/>
              </a:lnSpc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3514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Comparable and Comparator</a:t>
            </a:r>
            <a:endParaRPr lang="pl-PL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30" y="1918010"/>
            <a:ext cx="7544140" cy="302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3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33942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Few words before we start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/>
              <a:t>This workshop session is heavily based on </a:t>
            </a:r>
            <a:br>
              <a:rPr lang="en-US" noProof="0" dirty="0"/>
            </a:br>
            <a:r>
              <a:rPr lang="en-US" b="1" noProof="0" dirty="0"/>
              <a:t>Java Generics and Collections</a:t>
            </a:r>
            <a:r>
              <a:rPr lang="en-US" noProof="0" dirty="0"/>
              <a:t> by Maurice </a:t>
            </a:r>
            <a:r>
              <a:rPr lang="en-US" noProof="0" dirty="0" err="1"/>
              <a:t>Naftalin</a:t>
            </a:r>
            <a:r>
              <a:rPr lang="en-US" dirty="0"/>
              <a:t> &amp; Philip </a:t>
            </a:r>
            <a:r>
              <a:rPr lang="en-US" dirty="0" err="1"/>
              <a:t>Wadler</a:t>
            </a:r>
            <a:endParaRPr lang="en-US" dirty="0"/>
          </a:p>
          <a:p>
            <a:endParaRPr lang="en-US" noProof="0" dirty="0"/>
          </a:p>
          <a:p>
            <a:r>
              <a:rPr lang="en-US" noProof="0" dirty="0"/>
              <a:t>We strongly recommend you to read the book</a:t>
            </a:r>
          </a:p>
          <a:p>
            <a:pPr lvl="1"/>
            <a:r>
              <a:rPr lang="en-US" dirty="0"/>
              <a:t>It gives a solid understanding on how Generics work (must-have for any Java developer)</a:t>
            </a:r>
          </a:p>
          <a:p>
            <a:pPr lvl="1"/>
            <a:r>
              <a:rPr lang="en-US" noProof="0" dirty="0"/>
              <a:t>It describes the Collection framework in details</a:t>
            </a:r>
            <a:endParaRPr lang="en-US" noProof="0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r>
              <a:rPr lang="en-US" noProof="0" dirty="0">
                <a:sym typeface="Wingdings"/>
              </a:rPr>
              <a:t>Please hold your questions till the end of the presentation</a:t>
            </a:r>
          </a:p>
          <a:p>
            <a:pPr lvl="1"/>
            <a:endParaRPr lang="en-US" dirty="0"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683" y="3296397"/>
            <a:ext cx="1951930" cy="25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9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pPr marL="198900" indent="0">
              <a:lnSpc>
                <a:spcPct val="200000"/>
              </a:lnSpc>
              <a:buNone/>
            </a:pPr>
            <a:r>
              <a:rPr lang="pl-PL" dirty="0"/>
              <a:t>Data Structures – four basic:</a:t>
            </a:r>
          </a:p>
          <a:p>
            <a:pPr lvl="2">
              <a:lnSpc>
                <a:spcPct val="200000"/>
              </a:lnSpc>
            </a:pPr>
            <a:r>
              <a:rPr lang="en-US" sz="2000" dirty="0"/>
              <a:t>Array, </a:t>
            </a:r>
            <a:endParaRPr lang="pl-PL" sz="2000" dirty="0"/>
          </a:p>
          <a:p>
            <a:pPr lvl="2">
              <a:lnSpc>
                <a:spcPct val="200000"/>
              </a:lnSpc>
            </a:pPr>
            <a:r>
              <a:rPr lang="en-US" sz="2000" dirty="0"/>
              <a:t>Linked list,</a:t>
            </a:r>
            <a:endParaRPr lang="pl-PL" sz="2000" dirty="0"/>
          </a:p>
          <a:p>
            <a:pPr lvl="2">
              <a:lnSpc>
                <a:spcPct val="200000"/>
              </a:lnSpc>
            </a:pPr>
            <a:r>
              <a:rPr lang="en-US" sz="2000" dirty="0" smtClean="0"/>
              <a:t>Hash</a:t>
            </a:r>
            <a:r>
              <a:rPr lang="pl-PL" sz="2000" dirty="0" smtClean="0"/>
              <a:t>table</a:t>
            </a:r>
            <a:r>
              <a:rPr lang="en-US" sz="2000" dirty="0" smtClean="0"/>
              <a:t>,</a:t>
            </a:r>
            <a:endParaRPr lang="pl-PL" sz="2000" dirty="0"/>
          </a:p>
          <a:p>
            <a:pPr lvl="2">
              <a:lnSpc>
                <a:spcPct val="200000"/>
              </a:lnSpc>
            </a:pPr>
            <a:r>
              <a:rPr lang="en-US" sz="2000" dirty="0" smtClean="0"/>
              <a:t>Tree</a:t>
            </a:r>
            <a:r>
              <a:rPr lang="en-US" sz="2000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0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Efficiency and the O-Notation</a:t>
            </a:r>
            <a:endParaRPr lang="pl-P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5" y="1498554"/>
            <a:ext cx="7582830" cy="386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1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and the O-Notation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1228158"/>
            <a:ext cx="9144000" cy="4846148"/>
          </a:xfrm>
        </p:spPr>
        <p:txBody>
          <a:bodyPr vert="horz" anchor="t">
            <a:normAutofit lnSpcReduction="10000"/>
          </a:bodyPr>
          <a:lstStyle/>
          <a:p>
            <a:pPr marL="198900" indent="0">
              <a:buNone/>
            </a:pPr>
            <a:r>
              <a:rPr lang="pl-PL" dirty="0"/>
              <a:t>int CompareSmallestNumber (int array[ ]) </a:t>
            </a:r>
            <a:r>
              <a:rPr lang="en-US" dirty="0"/>
              <a:t>{</a:t>
            </a:r>
            <a:endParaRPr lang="pl-PL" dirty="0"/>
          </a:p>
          <a:p>
            <a:pPr marL="19890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x, </a:t>
            </a:r>
            <a:r>
              <a:rPr lang="en-US" dirty="0" err="1"/>
              <a:t>curMin</a:t>
            </a:r>
            <a:r>
              <a:rPr lang="en-US" dirty="0"/>
              <a:t>;</a:t>
            </a:r>
            <a:endParaRPr lang="pl-PL" dirty="0"/>
          </a:p>
          <a:p>
            <a:pPr marL="198900" indent="0">
              <a:buNone/>
            </a:pPr>
            <a:r>
              <a:rPr lang="en-US" dirty="0"/>
              <a:t>	</a:t>
            </a:r>
            <a:endParaRPr lang="pl-PL" dirty="0"/>
          </a:p>
          <a:p>
            <a:pPr marL="198900" indent="0">
              <a:buNone/>
            </a:pPr>
            <a:r>
              <a:rPr lang="en-US" dirty="0"/>
              <a:t>	</a:t>
            </a:r>
            <a:r>
              <a:rPr lang="en-US" dirty="0" err="1"/>
              <a:t>curMin</a:t>
            </a:r>
            <a:r>
              <a:rPr lang="en-US" dirty="0"/>
              <a:t> = array[0];</a:t>
            </a:r>
            <a:endParaRPr lang="pl-PL" dirty="0"/>
          </a:p>
          <a:p>
            <a:pPr marL="198900" indent="0">
              <a:buNone/>
            </a:pPr>
            <a:r>
              <a:rPr lang="en-US" dirty="0"/>
              <a:t> </a:t>
            </a:r>
            <a:endParaRPr lang="pl-PL" dirty="0"/>
          </a:p>
          <a:p>
            <a:pPr marL="198900" indent="0">
              <a:buNone/>
            </a:pPr>
            <a:r>
              <a:rPr lang="en-US" dirty="0"/>
              <a:t>        for (x = 1; x &lt; 10; x++) {</a:t>
            </a:r>
            <a:endParaRPr lang="pl-PL" dirty="0"/>
          </a:p>
          <a:p>
            <a:pPr marL="198900" indent="0">
              <a:buNone/>
            </a:pPr>
            <a:r>
              <a:rPr lang="en-US" dirty="0"/>
              <a:t>		if (array[x] &lt; </a:t>
            </a:r>
            <a:r>
              <a:rPr lang="en-US" dirty="0" err="1"/>
              <a:t>curMin</a:t>
            </a:r>
            <a:r>
              <a:rPr lang="en-US" dirty="0"/>
              <a:t>)  {</a:t>
            </a:r>
            <a:endParaRPr lang="pl-PL" dirty="0"/>
          </a:p>
          <a:p>
            <a:pPr marL="198900" indent="0">
              <a:buNone/>
            </a:pPr>
            <a:r>
              <a:rPr lang="en-US" dirty="0"/>
              <a:t>			</a:t>
            </a:r>
            <a:r>
              <a:rPr lang="en-US" dirty="0" err="1"/>
              <a:t>curMin</a:t>
            </a:r>
            <a:r>
              <a:rPr lang="en-US" dirty="0"/>
              <a:t> = array[x];</a:t>
            </a:r>
            <a:endParaRPr lang="pl-PL" dirty="0"/>
          </a:p>
          <a:p>
            <a:pPr marL="198900" indent="0">
              <a:buNone/>
            </a:pPr>
            <a:r>
              <a:rPr lang="en-US" dirty="0"/>
              <a:t>		}</a:t>
            </a:r>
            <a:endParaRPr lang="pl-PL" dirty="0"/>
          </a:p>
          <a:p>
            <a:pPr marL="198900" indent="0">
              <a:buNone/>
            </a:pPr>
            <a:r>
              <a:rPr lang="en-US" dirty="0"/>
              <a:t>	}</a:t>
            </a:r>
            <a:endParaRPr lang="pl-PL" dirty="0"/>
          </a:p>
          <a:p>
            <a:pPr marL="198900" indent="0">
              <a:buNone/>
            </a:pPr>
            <a:r>
              <a:rPr lang="en-US" dirty="0"/>
              <a:t> </a:t>
            </a:r>
            <a:endParaRPr lang="pl-PL" dirty="0"/>
          </a:p>
          <a:p>
            <a:pPr marL="198900" indent="0">
              <a:buNone/>
            </a:pPr>
            <a:r>
              <a:rPr lang="en-US" dirty="0"/>
              <a:t>	</a:t>
            </a:r>
            <a:r>
              <a:rPr lang="pl-PL" dirty="0"/>
              <a:t>return curMin;</a:t>
            </a:r>
          </a:p>
          <a:p>
            <a:pPr marL="198900" indent="0">
              <a:buNone/>
            </a:pPr>
            <a:r>
              <a:rPr lang="pl-PL" dirty="0"/>
              <a:t>}</a:t>
            </a:r>
          </a:p>
          <a:p>
            <a:pPr marL="1989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1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Efficiency and the O-Notation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l-PL" altLang="pl-PL" dirty="0" smtClean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altLang="pl-PL" dirty="0" err="1" smtClean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altLang="pl-PL" dirty="0" smtClean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pl-PL" dirty="0" err="1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CompareToAllNumbers</a:t>
            </a:r>
            <a:r>
              <a:rPr lang="en-US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 (</a:t>
            </a:r>
            <a:r>
              <a:rPr lang="en-US" altLang="pl-PL" dirty="0" err="1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 array[ ]) {</a:t>
            </a:r>
            <a:endParaRPr lang="pl-PL" altLang="pl-PL" dirty="0">
              <a:solidFill>
                <a:srgbClr val="444444"/>
              </a:solidFill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l-PL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bool is Min;</a:t>
            </a:r>
            <a:endParaRPr lang="pl-PL" altLang="pl-PL" dirty="0">
              <a:solidFill>
                <a:srgbClr val="444444"/>
              </a:solidFill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l-PL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altLang="pl-PL" dirty="0" err="1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 x, y;</a:t>
            </a:r>
            <a:endParaRPr lang="pl-PL" altLang="pl-PL" dirty="0">
              <a:solidFill>
                <a:srgbClr val="444444"/>
              </a:solidFill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l-PL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l-PL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for (</a:t>
            </a:r>
            <a:r>
              <a:rPr lang="en-US" altLang="pl-PL" dirty="0" err="1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 x = 0; x &lt; 10; x++) {</a:t>
            </a:r>
            <a:endParaRPr lang="pl-PL" altLang="pl-PL" dirty="0">
              <a:solidFill>
                <a:srgbClr val="444444"/>
              </a:solidFill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l-PL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		</a:t>
            </a:r>
            <a:r>
              <a:rPr lang="en-US" altLang="pl-PL" dirty="0" err="1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isMin</a:t>
            </a:r>
            <a:r>
              <a:rPr lang="en-US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 = true;</a:t>
            </a:r>
            <a:endParaRPr lang="pl-PL" altLang="pl-PL" dirty="0">
              <a:solidFill>
                <a:srgbClr val="444444"/>
              </a:solidFill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l-PL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		</a:t>
            </a:r>
            <a:r>
              <a:rPr lang="en-US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for (</a:t>
            </a:r>
            <a:r>
              <a:rPr lang="en-US" altLang="pl-PL" dirty="0" err="1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 y = 0; y &lt; 10; y++) {</a:t>
            </a:r>
            <a:endParaRPr lang="pl-PL" altLang="pl-PL" dirty="0">
              <a:solidFill>
                <a:srgbClr val="444444"/>
              </a:solidFill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l-PL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			</a:t>
            </a:r>
            <a:r>
              <a:rPr lang="en-US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if(array[x] &gt; array[y])</a:t>
            </a:r>
            <a:r>
              <a:rPr lang="pl-PL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l-PL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				</a:t>
            </a:r>
            <a:r>
              <a:rPr lang="en-US" altLang="pl-PL" dirty="0" err="1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isMin</a:t>
            </a:r>
            <a:r>
              <a:rPr lang="en-US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 = false;</a:t>
            </a:r>
            <a:endParaRPr lang="pl-PL" altLang="pl-PL" dirty="0">
              <a:solidFill>
                <a:srgbClr val="444444"/>
              </a:solidFill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l-PL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			}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		}</a:t>
            </a:r>
            <a:endParaRPr lang="pl-PL" altLang="pl-PL" dirty="0">
              <a:solidFill>
                <a:srgbClr val="444444"/>
              </a:solidFill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pl-PL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if(</a:t>
            </a:r>
            <a:r>
              <a:rPr lang="en-US" altLang="pl-PL" dirty="0" err="1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isMin</a:t>
            </a:r>
            <a:r>
              <a:rPr lang="en-US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) {</a:t>
            </a:r>
            <a:endParaRPr lang="pl-PL" altLang="pl-PL" dirty="0">
              <a:solidFill>
                <a:srgbClr val="444444"/>
              </a:solidFill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l-PL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		</a:t>
            </a:r>
            <a:r>
              <a:rPr lang="en-US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	break;</a:t>
            </a:r>
            <a:endParaRPr lang="pl-PL" altLang="pl-PL" dirty="0">
              <a:solidFill>
                <a:srgbClr val="444444"/>
              </a:solidFill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l-PL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	}</a:t>
            </a:r>
            <a:endParaRPr lang="pl-PL" altLang="pl-PL" dirty="0">
              <a:solidFill>
                <a:srgbClr val="444444"/>
              </a:solidFill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l-PL" altLang="pl-PL" dirty="0">
                <a:solidFill>
                  <a:srgbClr val="444444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	}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pl-PL" altLang="pl-PL" dirty="0" smtClean="0">
                <a:solidFill>
                  <a:srgbClr val="444444"/>
                </a:solidFill>
                <a:latin typeface="Arial Unicode MS" panose="020B0604020202020204" pitchFamily="34" charset="-128"/>
                <a:cs typeface="Courier New" panose="02070309020205020404" pitchFamily="49" charset="0"/>
              </a:rPr>
              <a:t>  }</a:t>
            </a:r>
            <a:endParaRPr lang="pl-PL" altLang="pl-PL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9068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Contracts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pPr marL="198900" indent="0">
              <a:buNone/>
            </a:pPr>
            <a:r>
              <a:rPr lang="pl-PL" dirty="0" smtClean="0"/>
              <a:t>Contract – an obligation of both, interface and developer.</a:t>
            </a:r>
          </a:p>
          <a:p>
            <a:pPr marL="198900" indent="0">
              <a:buNone/>
            </a:pPr>
            <a:endParaRPr lang="pl-PL" noProof="0" dirty="0" smtClean="0"/>
          </a:p>
          <a:p>
            <a:pPr marL="198900" indent="0">
              <a:buNone/>
            </a:pPr>
            <a:endParaRPr lang="pl-PL" dirty="0"/>
          </a:p>
          <a:p>
            <a:pPr marL="198900" indent="0">
              <a:buNone/>
            </a:pPr>
            <a:endParaRPr lang="pl-PL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838" y="2045828"/>
            <a:ext cx="3858324" cy="27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5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/>
              <a:t>Collections and Thread Safety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72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JDK 1.0: Synchronization and the Legacy Collections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 smtClean="0"/>
              <a:t>Collection classes from JDK 1.0, such as </a:t>
            </a:r>
            <a:r>
              <a:rPr lang="en-US" b="1" dirty="0"/>
              <a:t>Vector</a:t>
            </a:r>
            <a:r>
              <a:rPr lang="en-US" noProof="0" dirty="0" smtClean="0"/>
              <a:t> and </a:t>
            </a:r>
            <a:r>
              <a:rPr lang="en-US" b="1" dirty="0" err="1"/>
              <a:t>Hashtable</a:t>
            </a:r>
            <a:r>
              <a:rPr lang="en-US" noProof="0" dirty="0" smtClean="0"/>
              <a:t>, were fully synchronized</a:t>
            </a:r>
          </a:p>
          <a:p>
            <a:endParaRPr lang="en-US" noProof="0" dirty="0" smtClean="0"/>
          </a:p>
          <a:p>
            <a:r>
              <a:rPr lang="en-US" noProof="0" dirty="0" smtClean="0"/>
              <a:t>It means that all the methods that were accessing their instance data were synchronized</a:t>
            </a:r>
          </a:p>
          <a:p>
            <a:endParaRPr lang="en-US" dirty="0" smtClean="0"/>
          </a:p>
          <a:p>
            <a:r>
              <a:rPr lang="en-US" dirty="0" smtClean="0"/>
              <a:t>This policy imposed high price on all clients of these classes</a:t>
            </a:r>
          </a:p>
          <a:p>
            <a:pPr lvl="1"/>
            <a:r>
              <a:rPr lang="en-US" noProof="0" dirty="0" smtClean="0"/>
              <a:t>Forced threads to queue up to enter the critical section</a:t>
            </a:r>
          </a:p>
          <a:p>
            <a:pPr lvl="1"/>
            <a:r>
              <a:rPr lang="en-US" dirty="0" smtClean="0"/>
              <a:t>Slowed down the overall execution time of the program</a:t>
            </a:r>
          </a:p>
          <a:p>
            <a:pPr lvl="1"/>
            <a:r>
              <a:rPr lang="en-US" dirty="0" smtClean="0"/>
              <a:t>Lock administration overhead</a:t>
            </a:r>
          </a:p>
          <a:p>
            <a:pPr lvl="1"/>
            <a:endParaRPr lang="en-US" dirty="0"/>
          </a:p>
          <a:p>
            <a:r>
              <a:rPr lang="en-US" dirty="0" smtClean="0"/>
              <a:t>These classes are now considered legacy, which should be avoided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21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JDK 1.2: Synchronized </a:t>
            </a:r>
            <a:r>
              <a:rPr lang="en-US" dirty="0" smtClean="0"/>
              <a:t>Collections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The behavior was fixed when the Collections framework was introduced in JDK 1.2</a:t>
            </a:r>
          </a:p>
          <a:p>
            <a:endParaRPr lang="en-US" dirty="0" smtClean="0"/>
          </a:p>
          <a:p>
            <a:r>
              <a:rPr lang="en-US" dirty="0" smtClean="0"/>
              <a:t>The implementations of the interfaces </a:t>
            </a:r>
            <a:r>
              <a:rPr lang="en-US" b="1" dirty="0"/>
              <a:t>List</a:t>
            </a:r>
            <a:r>
              <a:rPr lang="en-US" i="1" dirty="0" smtClean="0"/>
              <a:t>, </a:t>
            </a:r>
            <a:r>
              <a:rPr lang="en-US" b="1" dirty="0"/>
              <a:t>Set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/>
              <a:t>Map</a:t>
            </a:r>
            <a:r>
              <a:rPr lang="en-US" dirty="0" smtClean="0"/>
              <a:t> were optimized for single-threaded execution</a:t>
            </a:r>
          </a:p>
          <a:p>
            <a:pPr lvl="1"/>
            <a:r>
              <a:rPr lang="en-US" dirty="0" smtClean="0"/>
              <a:t>No concurrency at all</a:t>
            </a:r>
          </a:p>
          <a:p>
            <a:pPr lvl="1"/>
            <a:r>
              <a:rPr lang="en-US" dirty="0" smtClean="0"/>
              <a:t>It was the client responsibility to handle the synchronization issue</a:t>
            </a:r>
          </a:p>
          <a:p>
            <a:endParaRPr lang="en-US" dirty="0" smtClean="0"/>
          </a:p>
          <a:p>
            <a:r>
              <a:rPr lang="en-US" dirty="0" smtClean="0"/>
              <a:t>But what if someone wanted to retain the old concurrency policy?</a:t>
            </a:r>
          </a:p>
          <a:p>
            <a:pPr lvl="1"/>
            <a:r>
              <a:rPr lang="en-US" dirty="0" smtClean="0"/>
              <a:t>One could call one of the factory methods in the </a:t>
            </a:r>
            <a:r>
              <a:rPr lang="en-US" b="1" dirty="0"/>
              <a:t>Collections</a:t>
            </a:r>
            <a:r>
              <a:rPr lang="en-US" dirty="0" smtClean="0"/>
              <a:t> class</a:t>
            </a:r>
          </a:p>
          <a:p>
            <a:pPr lvl="1"/>
            <a:r>
              <a:rPr lang="en-US" dirty="0" smtClean="0"/>
              <a:t>They create a wrapper implementing the interface and delegate method calls to the supplied collection, but the calls are synchronized on the wrapper object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24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JDK 1.2: </a:t>
            </a:r>
            <a:r>
              <a:rPr lang="en-US" dirty="0" smtClean="0"/>
              <a:t>Fail-Fast </a:t>
            </a:r>
            <a:r>
              <a:rPr lang="en-US" dirty="0"/>
              <a:t>Iterators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Changes in concurrency policy required a change in the behavior of </a:t>
            </a:r>
            <a:r>
              <a:rPr lang="en-US" b="1" dirty="0" smtClean="0"/>
              <a:t>Iterator</a:t>
            </a:r>
            <a:r>
              <a:rPr lang="en-US" dirty="0" smtClean="0"/>
              <a:t> class</a:t>
            </a:r>
          </a:p>
          <a:p>
            <a:endParaRPr lang="en-US" dirty="0" smtClean="0"/>
          </a:p>
          <a:p>
            <a:r>
              <a:rPr lang="en-US" dirty="0" smtClean="0"/>
              <a:t>Iterators now check for structural modifications when accessing the backing collection</a:t>
            </a:r>
          </a:p>
          <a:p>
            <a:pPr lvl="1"/>
            <a:r>
              <a:rPr lang="en-US" dirty="0" smtClean="0"/>
              <a:t>Such as adding or removing an element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such a modification is found, they </a:t>
            </a:r>
            <a:r>
              <a:rPr lang="en-US" i="1" dirty="0" smtClean="0"/>
              <a:t>fail fast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err="1"/>
              <a:t>ConcurrentModificationException</a:t>
            </a:r>
            <a:r>
              <a:rPr lang="en-US" dirty="0" smtClean="0"/>
              <a:t> is being thrown immediately</a:t>
            </a:r>
          </a:p>
          <a:p>
            <a:pPr lvl="1"/>
            <a:r>
              <a:rPr lang="en-US" dirty="0" smtClean="0"/>
              <a:t>This is because there is no reason in iterating over a modified collection with unpredictable results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28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5 and Beyond: Concurrent Collections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 smtClean="0"/>
              <a:t>Java 5 introduced a number of concurrency utilities:</a:t>
            </a:r>
          </a:p>
          <a:p>
            <a:pPr lvl="1"/>
            <a:r>
              <a:rPr lang="en-US" dirty="0" smtClean="0"/>
              <a:t>Atomic variables</a:t>
            </a:r>
          </a:p>
          <a:p>
            <a:pPr lvl="1"/>
            <a:r>
              <a:rPr lang="en-US" dirty="0" smtClean="0"/>
              <a:t>Lock</a:t>
            </a:r>
          </a:p>
          <a:p>
            <a:pPr lvl="1"/>
            <a:r>
              <a:rPr lang="en-US" dirty="0" smtClean="0"/>
              <a:t>Compare-and-swap operations</a:t>
            </a:r>
          </a:p>
          <a:p>
            <a:pPr lvl="1"/>
            <a:endParaRPr lang="en-US" dirty="0"/>
          </a:p>
          <a:p>
            <a:r>
              <a:rPr lang="en-US" dirty="0" smtClean="0"/>
              <a:t>Concurrent collections generally provide much better performance than synchronized collections</a:t>
            </a:r>
          </a:p>
          <a:p>
            <a:pPr lvl="1"/>
            <a:r>
              <a:rPr lang="en-US" dirty="0" smtClean="0"/>
              <a:t>No need to serialize access</a:t>
            </a:r>
          </a:p>
          <a:p>
            <a:pPr lvl="1"/>
            <a:r>
              <a:rPr lang="en-US" dirty="0" smtClean="0"/>
              <a:t>Less overhead when managing locks</a:t>
            </a:r>
          </a:p>
          <a:p>
            <a:endParaRPr lang="en-US" dirty="0"/>
          </a:p>
          <a:p>
            <a:r>
              <a:rPr lang="en-US" dirty="0" smtClean="0"/>
              <a:t>There are several mechanism through which concurrent collections manage thread safety..</a:t>
            </a:r>
            <a:endParaRPr lang="en-US" dirty="0"/>
          </a:p>
          <a:p>
            <a:endParaRPr lang="en-US" dirty="0"/>
          </a:p>
          <a:p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70909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Agenda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 lnSpcReduction="10000"/>
          </a:bodyPr>
          <a:lstStyle/>
          <a:p>
            <a:pPr lvl="1"/>
            <a:r>
              <a:rPr lang="en-US" dirty="0" smtClean="0"/>
              <a:t>Introduction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Preliminaries to Java Collections Framework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Collections and thread safety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Framework overview:</a:t>
            </a:r>
          </a:p>
          <a:p>
            <a:pPr lvl="2"/>
            <a:r>
              <a:rPr lang="en-US" dirty="0" smtClean="0"/>
              <a:t>Collection interface</a:t>
            </a:r>
          </a:p>
          <a:p>
            <a:pPr lvl="2"/>
            <a:r>
              <a:rPr lang="en-US" dirty="0" smtClean="0"/>
              <a:t>Sets</a:t>
            </a:r>
          </a:p>
          <a:p>
            <a:pPr lvl="2"/>
            <a:r>
              <a:rPr lang="en-US" dirty="0" smtClean="0"/>
              <a:t>Queues</a:t>
            </a:r>
          </a:p>
          <a:p>
            <a:pPr lvl="2"/>
            <a:r>
              <a:rPr lang="en-US" dirty="0" smtClean="0"/>
              <a:t>Lists</a:t>
            </a:r>
          </a:p>
          <a:p>
            <a:pPr lvl="2"/>
            <a:r>
              <a:rPr lang="en-US" dirty="0" smtClean="0"/>
              <a:t>Maps</a:t>
            </a:r>
          </a:p>
          <a:p>
            <a:pPr lvl="2"/>
            <a:r>
              <a:rPr lang="en-US" dirty="0" smtClean="0"/>
              <a:t>Collections utility class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Summary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Copy-on-write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 smtClean="0"/>
              <a:t>A class using that mechanism stores its value in an internal array, which is effectively immutable</a:t>
            </a:r>
          </a:p>
          <a:p>
            <a:endParaRPr lang="en-US" dirty="0" smtClean="0"/>
          </a:p>
          <a:p>
            <a:r>
              <a:rPr lang="en-US" dirty="0" smtClean="0"/>
              <a:t>Any change to the value of the collection results in a new array being created</a:t>
            </a:r>
          </a:p>
          <a:p>
            <a:pPr lvl="1"/>
            <a:r>
              <a:rPr lang="en-US" noProof="0" dirty="0" smtClean="0"/>
              <a:t>The data are copied during each store operation, which obviously takes time</a:t>
            </a:r>
          </a:p>
          <a:p>
            <a:pPr lvl="1"/>
            <a:r>
              <a:rPr lang="en-US" noProof="0" dirty="0" smtClean="0"/>
              <a:t>However, the read operations do not require any synchronization, so they are fast</a:t>
            </a:r>
          </a:p>
          <a:p>
            <a:pPr lvl="1"/>
            <a:endParaRPr lang="en-US" dirty="0"/>
          </a:p>
          <a:p>
            <a:r>
              <a:rPr lang="en-US" noProof="0" dirty="0" smtClean="0"/>
              <a:t>It performs really well if reads greatly predominate over writes</a:t>
            </a:r>
          </a:p>
          <a:p>
            <a:endParaRPr lang="en-US" noProof="0" dirty="0" smtClean="0"/>
          </a:p>
          <a:p>
            <a:r>
              <a:rPr lang="en-US" noProof="0" dirty="0" smtClean="0"/>
              <a:t>Used by </a:t>
            </a:r>
            <a:r>
              <a:rPr lang="en-US" b="1" dirty="0" err="1"/>
              <a:t>CopyOnWriteArrayList</a:t>
            </a:r>
            <a:r>
              <a:rPr lang="en-US" noProof="0" dirty="0" smtClean="0"/>
              <a:t> and </a:t>
            </a:r>
            <a:r>
              <a:rPr lang="en-US" b="1" dirty="0" err="1"/>
              <a:t>CopyOnWriteArraySet</a:t>
            </a:r>
            <a:endParaRPr lang="en-US" b="1" noProof="0" dirty="0" smtClean="0"/>
          </a:p>
          <a:p>
            <a:pPr lvl="1"/>
            <a:endParaRPr lang="en-US" noProof="0" dirty="0" smtClean="0"/>
          </a:p>
          <a:p>
            <a:endParaRPr lang="en-US" dirty="0"/>
          </a:p>
          <a:p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86953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Compare-and-swap (CAS)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 smtClean="0"/>
              <a:t>Considered a fundamental improvement on traditional synchronization</a:t>
            </a:r>
          </a:p>
          <a:p>
            <a:endParaRPr lang="en-US" dirty="0" smtClean="0"/>
          </a:p>
          <a:p>
            <a:r>
              <a:rPr lang="en-US" dirty="0" smtClean="0"/>
              <a:t>Instead of holding an exclusive access to a variable, CAS-based algorithms make a local copy and use it for calculations</a:t>
            </a:r>
          </a:p>
          <a:p>
            <a:endParaRPr lang="en-US" noProof="0" dirty="0" smtClean="0"/>
          </a:p>
          <a:p>
            <a:r>
              <a:rPr lang="en-US" noProof="0" dirty="0" smtClean="0"/>
              <a:t>Once they are finished, they compare the local copy with the variable </a:t>
            </a:r>
            <a:r>
              <a:rPr lang="en-US" u="sng" noProof="0" dirty="0" smtClean="0"/>
              <a:t>in one atomic operation</a:t>
            </a:r>
            <a:r>
              <a:rPr lang="en-US" noProof="0" dirty="0" smtClean="0"/>
              <a:t> and then act as required</a:t>
            </a:r>
          </a:p>
          <a:p>
            <a:pPr lvl="1"/>
            <a:r>
              <a:rPr lang="en-US" dirty="0" smtClean="0"/>
              <a:t>If the values are the same, they update the variable with the value of the calculated copy</a:t>
            </a:r>
          </a:p>
          <a:p>
            <a:pPr lvl="1"/>
            <a:r>
              <a:rPr lang="en-US" noProof="0" dirty="0" smtClean="0"/>
              <a:t>If they are not the same, then some other thread must have modified the variable</a:t>
            </a:r>
          </a:p>
          <a:p>
            <a:pPr lvl="1"/>
            <a:endParaRPr lang="en-US" dirty="0"/>
          </a:p>
          <a:p>
            <a:r>
              <a:rPr lang="en-US" noProof="0" dirty="0" smtClean="0"/>
              <a:t>Used by </a:t>
            </a:r>
            <a:r>
              <a:rPr lang="en-US" b="1" noProof="0" dirty="0" err="1" smtClean="0"/>
              <a:t>ConcurrentLinkedQueue</a:t>
            </a:r>
            <a:r>
              <a:rPr lang="en-US" noProof="0" dirty="0" smtClean="0"/>
              <a:t> and </a:t>
            </a:r>
            <a:r>
              <a:rPr lang="en-US" b="1" noProof="0" dirty="0" err="1" smtClean="0"/>
              <a:t>ConcurrentSkipListMap</a:t>
            </a:r>
            <a:endParaRPr lang="en-US" b="1" noProof="0" dirty="0" smtClean="0"/>
          </a:p>
          <a:p>
            <a:pPr lvl="1"/>
            <a:endParaRPr lang="en-US" noProof="0" dirty="0" smtClean="0"/>
          </a:p>
          <a:p>
            <a:endParaRPr lang="en-US" dirty="0"/>
          </a:p>
          <a:p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55507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java.util.concurrent.locks.Lock</a:t>
            </a:r>
            <a:r>
              <a:rPr lang="pl-PL" dirty="0" smtClean="0"/>
              <a:t> </a:t>
            </a:r>
            <a:r>
              <a:rPr lang="pl-PL" dirty="0" err="1" smtClean="0"/>
              <a:t>based</a:t>
            </a:r>
            <a:endParaRPr lang="pl-P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 smtClean="0"/>
              <a:t>The newly introduced </a:t>
            </a:r>
            <a:r>
              <a:rPr lang="en-US" b="1" dirty="0"/>
              <a:t>Lock</a:t>
            </a:r>
            <a:r>
              <a:rPr lang="en-US" noProof="0" dirty="0" smtClean="0"/>
              <a:t> class provided a more flexible way of synchronizing threads</a:t>
            </a:r>
          </a:p>
          <a:p>
            <a:pPr lvl="1"/>
            <a:r>
              <a:rPr lang="en-US" dirty="0" smtClean="0"/>
              <a:t>Introduced the </a:t>
            </a:r>
            <a:r>
              <a:rPr lang="en-US" i="1" dirty="0"/>
              <a:t>unlock</a:t>
            </a:r>
            <a:r>
              <a:rPr lang="en-US" dirty="0" smtClean="0"/>
              <a:t> method that allowed threads to drop the lock when they see fit</a:t>
            </a:r>
          </a:p>
          <a:p>
            <a:pPr lvl="1"/>
            <a:endParaRPr lang="en-US" noProof="0" dirty="0" smtClean="0"/>
          </a:p>
          <a:p>
            <a:r>
              <a:rPr lang="en-US" dirty="0" smtClean="0"/>
              <a:t>Some of the collection classes uses it to divide the collection into parts that can be separately locked</a:t>
            </a:r>
          </a:p>
          <a:p>
            <a:pPr lvl="1"/>
            <a:r>
              <a:rPr lang="en-US" noProof="0" dirty="0" smtClean="0"/>
              <a:t>Improved concurrency</a:t>
            </a:r>
          </a:p>
          <a:p>
            <a:pPr lvl="1"/>
            <a:r>
              <a:rPr lang="en-US" dirty="0" smtClean="0"/>
              <a:t>For instance, </a:t>
            </a:r>
            <a:r>
              <a:rPr lang="en-US" b="1" dirty="0" err="1"/>
              <a:t>LinkedBlockingQueue</a:t>
            </a:r>
            <a:r>
              <a:rPr lang="en-US" dirty="0" smtClean="0"/>
              <a:t> uses different locks for head and tail ends of the queue, so that elements can be added or removed simultaneously</a:t>
            </a:r>
            <a:endParaRPr lang="en-US" noProof="0" dirty="0" smtClean="0"/>
          </a:p>
          <a:p>
            <a:endParaRPr lang="en-US" dirty="0" smtClean="0"/>
          </a:p>
          <a:p>
            <a:r>
              <a:rPr lang="en-US" dirty="0" smtClean="0"/>
              <a:t>Used by </a:t>
            </a:r>
            <a:r>
              <a:rPr lang="en-US" b="1" dirty="0" err="1" smtClean="0"/>
              <a:t>BlockingQueue</a:t>
            </a:r>
            <a:r>
              <a:rPr lang="en-US" i="1" dirty="0" smtClean="0"/>
              <a:t>, </a:t>
            </a:r>
            <a:r>
              <a:rPr lang="en-US" b="1" dirty="0" err="1" smtClean="0"/>
              <a:t>LinkedBlockingQueue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b="1" dirty="0" err="1" smtClean="0"/>
              <a:t>ConcurrentHashMap</a:t>
            </a:r>
            <a:endParaRPr lang="en-US" b="1" dirty="0"/>
          </a:p>
          <a:p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40994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Iterator</a:t>
            </a:r>
            <a:r>
              <a:rPr lang="pl-PL" dirty="0" smtClean="0"/>
              <a:t> </a:t>
            </a:r>
            <a:r>
              <a:rPr lang="pl-PL" dirty="0" err="1" smtClean="0"/>
              <a:t>policies</a:t>
            </a:r>
            <a:endParaRPr lang="pl-P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The mechanisms introduced before requires refining the </a:t>
            </a:r>
            <a:r>
              <a:rPr lang="en-US" i="1" dirty="0" smtClean="0"/>
              <a:t>fail-fast </a:t>
            </a:r>
            <a:r>
              <a:rPr lang="en-US" dirty="0" smtClean="0"/>
              <a:t>iterator policy</a:t>
            </a:r>
          </a:p>
          <a:p>
            <a:pPr lvl="1"/>
            <a:r>
              <a:rPr lang="en-US" dirty="0" smtClean="0"/>
              <a:t>Fail fast considers concurrent modification an error that needs to be eliminated</a:t>
            </a:r>
          </a:p>
          <a:p>
            <a:pPr lvl="1"/>
            <a:r>
              <a:rPr lang="en-US" dirty="0" smtClean="0"/>
              <a:t>Not suitable for concurrent usage!</a:t>
            </a:r>
          </a:p>
          <a:p>
            <a:endParaRPr lang="en-US" i="1" dirty="0"/>
          </a:p>
          <a:p>
            <a:r>
              <a:rPr lang="en-US" noProof="0" dirty="0" smtClean="0"/>
              <a:t>Copy on write uses </a:t>
            </a:r>
            <a:r>
              <a:rPr lang="en-US" i="1" noProof="0" dirty="0" smtClean="0"/>
              <a:t>snapshot iterators</a:t>
            </a:r>
          </a:p>
          <a:p>
            <a:pPr lvl="1"/>
            <a:r>
              <a:rPr lang="en-US" dirty="0" smtClean="0"/>
              <a:t>Operate on immutable array</a:t>
            </a:r>
          </a:p>
          <a:p>
            <a:pPr lvl="1"/>
            <a:r>
              <a:rPr lang="en-US" noProof="0" dirty="0" smtClean="0"/>
              <a:t>Do not throw </a:t>
            </a:r>
            <a:r>
              <a:rPr lang="en-US" b="1" noProof="0" dirty="0" err="1" smtClean="0"/>
              <a:t>ConcurrentModificationException</a:t>
            </a:r>
            <a:endParaRPr lang="en-US" b="1" noProof="0" dirty="0" smtClean="0"/>
          </a:p>
          <a:p>
            <a:endParaRPr lang="en-US" b="1" dirty="0"/>
          </a:p>
          <a:p>
            <a:r>
              <a:rPr lang="en-US" dirty="0" smtClean="0"/>
              <a:t>CAS and Lock based collections use </a:t>
            </a:r>
            <a:r>
              <a:rPr lang="en-US" i="1" dirty="0"/>
              <a:t>w</a:t>
            </a:r>
            <a:r>
              <a:rPr lang="en-US" i="1" dirty="0" smtClean="0"/>
              <a:t>eakly consistent iterators</a:t>
            </a:r>
          </a:p>
          <a:p>
            <a:pPr lvl="1"/>
            <a:r>
              <a:rPr lang="en-US" dirty="0" smtClean="0"/>
              <a:t>Changes made to the collection after creating the iterator are not necessarily reflected </a:t>
            </a:r>
          </a:p>
          <a:p>
            <a:pPr lvl="1"/>
            <a:r>
              <a:rPr lang="en-US" dirty="0" smtClean="0"/>
              <a:t>Also do not throw </a:t>
            </a:r>
            <a:r>
              <a:rPr lang="en-US" b="1" dirty="0" err="1" smtClean="0"/>
              <a:t>ConcurrentModificationException</a:t>
            </a:r>
            <a:endParaRPr lang="en-US" b="1" dirty="0"/>
          </a:p>
          <a:p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43282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The </a:t>
            </a:r>
            <a:r>
              <a:rPr lang="en-US" i="1" noProof="0" dirty="0"/>
              <a:t>Collection</a:t>
            </a:r>
            <a:r>
              <a:rPr lang="en-US" noProof="0" dirty="0"/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37397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Collection</a:t>
            </a:r>
            <a:r>
              <a:rPr lang="en-US" dirty="0"/>
              <a:t> Interface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 smtClean="0"/>
              <a:t>This is the super-interface that defines the core functionality of any collection other than a map</a:t>
            </a:r>
          </a:p>
          <a:p>
            <a:endParaRPr lang="en-US" noProof="0" dirty="0" smtClean="0"/>
          </a:p>
          <a:p>
            <a:r>
              <a:rPr lang="en-US" dirty="0" smtClean="0"/>
              <a:t>No direct implementations</a:t>
            </a: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3054" y="2211689"/>
            <a:ext cx="2741075" cy="271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8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Sets</a:t>
            </a:r>
          </a:p>
        </p:txBody>
      </p:sp>
    </p:spTree>
    <p:extLst>
      <p:ext uri="{BB962C8B-B14F-4D97-AF65-F5344CB8AC3E}">
        <p14:creationId xmlns:p14="http://schemas.microsoft.com/office/powerpoint/2010/main" val="120266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Set</a:t>
            </a:r>
            <a:r>
              <a:rPr lang="en-US" i="1" dirty="0"/>
              <a:t> </a:t>
            </a:r>
            <a:r>
              <a:rPr lang="en-US" dirty="0"/>
              <a:t>Interface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 smtClean="0"/>
              <a:t>Collection of items that does not allow duplicates</a:t>
            </a:r>
          </a:p>
          <a:p>
            <a:endParaRPr lang="en-US" dirty="0" smtClean="0"/>
          </a:p>
          <a:p>
            <a:r>
              <a:rPr lang="en-US" dirty="0" smtClean="0"/>
              <a:t>Adding an item that is already present in the set has no effect</a:t>
            </a:r>
          </a:p>
          <a:p>
            <a:endParaRPr lang="en-US" dirty="0" smtClean="0"/>
          </a:p>
          <a:p>
            <a:r>
              <a:rPr lang="en-US" dirty="0" smtClean="0"/>
              <a:t>There are six implementations of </a:t>
            </a:r>
            <a:r>
              <a:rPr lang="en-US" b="1" dirty="0" smtClean="0"/>
              <a:t>Set</a:t>
            </a:r>
            <a:r>
              <a:rPr lang="en-US" dirty="0" smtClean="0"/>
              <a:t> interface in the framework</a:t>
            </a: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3160363"/>
            <a:ext cx="73406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9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HashSet</a:t>
            </a:r>
            <a:endParaRPr lang="en-US" b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 smtClean="0"/>
              <a:t>Most commonly used implementation of </a:t>
            </a:r>
            <a:r>
              <a:rPr lang="en-US" b="1" noProof="0" dirty="0" smtClean="0"/>
              <a:t>Set</a:t>
            </a:r>
            <a:r>
              <a:rPr lang="en-US" noProof="0" dirty="0" smtClean="0"/>
              <a:t> (isn’t it? </a:t>
            </a:r>
            <a:r>
              <a:rPr lang="en-US" noProof="0" dirty="0" smtClean="0">
                <a:sym typeface="Wingdings"/>
              </a:rPr>
              <a:t>)</a:t>
            </a:r>
          </a:p>
          <a:p>
            <a:endParaRPr lang="en-US" dirty="0">
              <a:sym typeface="Wingdings"/>
            </a:endParaRPr>
          </a:p>
          <a:p>
            <a:r>
              <a:rPr lang="en-US" noProof="0" dirty="0" smtClean="0">
                <a:sym typeface="Wingdings"/>
              </a:rPr>
              <a:t>Delegates all of its operations to a private instance of </a:t>
            </a:r>
            <a:r>
              <a:rPr lang="en-US" b="1" noProof="0" dirty="0" err="1" smtClean="0">
                <a:sym typeface="Wingdings"/>
              </a:rPr>
              <a:t>HashMap</a:t>
            </a:r>
            <a:endParaRPr lang="en-US" noProof="0" dirty="0" smtClean="0">
              <a:sym typeface="Wingdings"/>
            </a:endParaRPr>
          </a:p>
          <a:p>
            <a:pPr lvl="1"/>
            <a:r>
              <a:rPr lang="en-US" noProof="0" dirty="0" smtClean="0">
                <a:sym typeface="Wingdings"/>
              </a:rPr>
              <a:t>We’ll talk about </a:t>
            </a:r>
            <a:r>
              <a:rPr lang="en-US" b="1" noProof="0" dirty="0" err="1" smtClean="0">
                <a:sym typeface="Wingdings"/>
              </a:rPr>
              <a:t>HashMap</a:t>
            </a:r>
            <a:r>
              <a:rPr lang="en-US" noProof="0" dirty="0" smtClean="0">
                <a:sym typeface="Wingdings"/>
              </a:rPr>
              <a:t> later on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Implemented by a hash table</a:t>
            </a:r>
          </a:p>
          <a:p>
            <a:pPr lvl="1"/>
            <a:r>
              <a:rPr lang="en-US" noProof="0" dirty="0" smtClean="0">
                <a:sym typeface="Wingdings"/>
              </a:rPr>
              <a:t>An array in which elements are stored at a position derived from their contents</a:t>
            </a:r>
          </a:p>
          <a:p>
            <a:pPr lvl="1"/>
            <a:r>
              <a:rPr lang="en-US" noProof="0" dirty="0" smtClean="0">
                <a:sym typeface="Wingdings"/>
              </a:rPr>
              <a:t>Element’s position in a hash table is calculated by a </a:t>
            </a:r>
            <a:r>
              <a:rPr lang="en-US" i="1" noProof="0" dirty="0" smtClean="0">
                <a:sym typeface="Wingdings"/>
              </a:rPr>
              <a:t>hash function</a:t>
            </a:r>
            <a:r>
              <a:rPr lang="en-US" noProof="0" dirty="0" smtClean="0">
                <a:sym typeface="Wingdings"/>
              </a:rPr>
              <a:t> (remember </a:t>
            </a:r>
            <a:r>
              <a:rPr lang="en-US" i="1" noProof="0" dirty="0" err="1" smtClean="0">
                <a:sym typeface="Wingdings"/>
              </a:rPr>
              <a:t>hashCode</a:t>
            </a:r>
            <a:r>
              <a:rPr lang="en-US" i="1" dirty="0" smtClean="0">
                <a:sym typeface="Wingdings"/>
              </a:rPr>
              <a:t>() </a:t>
            </a:r>
            <a:r>
              <a:rPr lang="en-US" dirty="0" smtClean="0">
                <a:sym typeface="Wingdings"/>
              </a:rPr>
              <a:t>?)</a:t>
            </a:r>
          </a:p>
          <a:p>
            <a:pPr lvl="1"/>
            <a:r>
              <a:rPr lang="en-US" dirty="0" smtClean="0">
                <a:sym typeface="Wingdings"/>
              </a:rPr>
              <a:t>Has functions should give, as far as possible, an even spread of results</a:t>
            </a:r>
          </a:p>
          <a:p>
            <a:pPr lvl="1"/>
            <a:endParaRPr lang="en-US" noProof="0" dirty="0">
              <a:sym typeface="Wingdings"/>
            </a:endParaRPr>
          </a:p>
          <a:p>
            <a:r>
              <a:rPr lang="en-US" noProof="0" dirty="0" smtClean="0"/>
              <a:t>Unsynchronized and not thread-safe</a:t>
            </a:r>
          </a:p>
          <a:p>
            <a:endParaRPr lang="en-US" dirty="0" smtClean="0"/>
          </a:p>
          <a:p>
            <a:r>
              <a:rPr lang="en-US" dirty="0" smtClean="0"/>
              <a:t>Iterators are fail-fast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587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table overflow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 smtClean="0"/>
              <a:t>What happens if the backing hash table is too small to hold the values?</a:t>
            </a:r>
          </a:p>
          <a:p>
            <a:pPr lvl="1"/>
            <a:r>
              <a:rPr lang="en-US" noProof="0" dirty="0" smtClean="0"/>
              <a:t>Or if our hash function is poorly implemented?</a:t>
            </a:r>
          </a:p>
          <a:p>
            <a:pPr lvl="1"/>
            <a:endParaRPr lang="en-US" noProof="0" dirty="0" smtClean="0"/>
          </a:p>
          <a:p>
            <a:r>
              <a:rPr lang="en-US" dirty="0" smtClean="0"/>
              <a:t>Collisions!</a:t>
            </a:r>
          </a:p>
          <a:p>
            <a:endParaRPr lang="en-US" dirty="0"/>
          </a:p>
          <a:p>
            <a:r>
              <a:rPr lang="en-US" dirty="0" smtClean="0"/>
              <a:t>Linked list to the rescue</a:t>
            </a:r>
          </a:p>
          <a:p>
            <a:pPr lvl="1"/>
            <a:r>
              <a:rPr lang="en-US" dirty="0" smtClean="0"/>
              <a:t>We can store all the colliding elements in a bucket</a:t>
            </a:r>
          </a:p>
          <a:p>
            <a:pPr lvl="1"/>
            <a:r>
              <a:rPr lang="en-US" dirty="0" smtClean="0"/>
              <a:t>However, this increases the insertion cost</a:t>
            </a:r>
          </a:p>
          <a:p>
            <a:pPr lvl="1"/>
            <a:endParaRPr lang="en-US" dirty="0"/>
          </a:p>
          <a:p>
            <a:r>
              <a:rPr lang="en-US" dirty="0" smtClean="0"/>
              <a:t>Rehashing</a:t>
            </a:r>
          </a:p>
          <a:p>
            <a:pPr lvl="1"/>
            <a:r>
              <a:rPr lang="en-US" dirty="0" smtClean="0"/>
              <a:t>Copying data to a new, larger table when the load reaches a specified threshold (</a:t>
            </a:r>
            <a:r>
              <a:rPr lang="en-US" i="1" dirty="0" smtClean="0"/>
              <a:t>load factor</a:t>
            </a:r>
            <a:r>
              <a:rPr lang="en-US" dirty="0" smtClean="0"/>
              <a:t>)</a:t>
            </a:r>
          </a:p>
          <a:p>
            <a:endParaRPr lang="en-US" noProof="0" dirty="0"/>
          </a:p>
          <a:p>
            <a:endParaRPr lang="en-US" dirty="0" smtClean="0"/>
          </a:p>
          <a:p>
            <a:endParaRPr lang="en-US" noProof="0" dirty="0"/>
          </a:p>
          <a:p>
            <a:endParaRPr lang="en-US" dirty="0" smtClean="0"/>
          </a:p>
          <a:p>
            <a:endParaRPr lang="en-US" noProof="0" dirty="0"/>
          </a:p>
          <a:p>
            <a:endParaRPr lang="en-US" dirty="0" smtClean="0"/>
          </a:p>
          <a:p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1" t="4524" r="27328" b="6880"/>
          <a:stretch/>
        </p:blipFill>
        <p:spPr>
          <a:xfrm>
            <a:off x="6253317" y="2053958"/>
            <a:ext cx="2153264" cy="231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Introduction to Java Collections</a:t>
            </a:r>
          </a:p>
        </p:txBody>
      </p:sp>
    </p:spTree>
    <p:extLst>
      <p:ext uri="{BB962C8B-B14F-4D97-AF65-F5344CB8AC3E}">
        <p14:creationId xmlns:p14="http://schemas.microsoft.com/office/powerpoint/2010/main" val="28602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LinkedHashSet</a:t>
            </a:r>
            <a:endParaRPr lang="en-US" b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Inherits from </a:t>
            </a:r>
            <a:r>
              <a:rPr lang="en-US" b="1" dirty="0" err="1" smtClean="0"/>
              <a:t>HashSet</a:t>
            </a:r>
            <a:r>
              <a:rPr lang="en-US" dirty="0" smtClean="0"/>
              <a:t>, refining its contract in a single aspect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Iterator of </a:t>
            </a:r>
            <a:r>
              <a:rPr lang="en-US" b="1" dirty="0" err="1" smtClean="0"/>
              <a:t>LinkedHashSet</a:t>
            </a:r>
            <a:r>
              <a:rPr lang="en-US" dirty="0" smtClean="0"/>
              <a:t> return its elements in the order of which they were added</a:t>
            </a:r>
          </a:p>
          <a:p>
            <a:pPr lvl="1"/>
            <a:r>
              <a:rPr lang="en-US" noProof="0" dirty="0" smtClean="0"/>
              <a:t>It does so by maintaining a linked list of set elements</a:t>
            </a:r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2754262"/>
            <a:ext cx="2844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1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CopyOnWriteArraySet</a:t>
            </a:r>
            <a:endParaRPr lang="en-US" b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Implemented as a thin wrapper around an instance of </a:t>
            </a:r>
            <a:r>
              <a:rPr lang="en-US" b="1" dirty="0" err="1" smtClean="0"/>
              <a:t>CopyOnWriteArrayList</a:t>
            </a:r>
            <a:endParaRPr lang="en-US" dirty="0"/>
          </a:p>
          <a:p>
            <a:pPr lvl="1"/>
            <a:r>
              <a:rPr lang="en-US" noProof="0" dirty="0" smtClean="0"/>
              <a:t>Which is backed by an immutable array</a:t>
            </a:r>
          </a:p>
          <a:p>
            <a:pPr lvl="1"/>
            <a:r>
              <a:rPr lang="en-US" dirty="0" smtClean="0"/>
              <a:t>Any change to the contents of the set results in the new array being created</a:t>
            </a:r>
          </a:p>
          <a:p>
            <a:pPr lvl="1"/>
            <a:r>
              <a:rPr lang="en-US" noProof="0" dirty="0" smtClean="0"/>
              <a:t>Hence, </a:t>
            </a:r>
            <a:r>
              <a:rPr lang="en-US" dirty="0" smtClean="0"/>
              <a:t>both </a:t>
            </a:r>
            <a:r>
              <a:rPr lang="en-US" i="1" dirty="0" smtClean="0"/>
              <a:t>add</a:t>
            </a:r>
            <a:r>
              <a:rPr lang="en-US" dirty="0" smtClean="0"/>
              <a:t> and </a:t>
            </a:r>
            <a:r>
              <a:rPr lang="en-US" i="1" dirty="0" smtClean="0"/>
              <a:t>contains</a:t>
            </a:r>
            <a:r>
              <a:rPr lang="en-US" dirty="0" smtClean="0"/>
              <a:t> have complexity </a:t>
            </a:r>
            <a:r>
              <a:rPr lang="en-US" i="1" dirty="0" smtClean="0"/>
              <a:t>O(n)</a:t>
            </a:r>
            <a:r>
              <a:rPr lang="en-US" dirty="0" smtClean="0"/>
              <a:t> (linear search)</a:t>
            </a:r>
          </a:p>
          <a:p>
            <a:pPr lvl="1"/>
            <a:r>
              <a:rPr lang="en-US" noProof="0" dirty="0" smtClean="0"/>
              <a:t>However, iteration cost is just </a:t>
            </a:r>
            <a:r>
              <a:rPr lang="en-US" i="1" u="sng" noProof="0" dirty="0" smtClean="0"/>
              <a:t>O(1)</a:t>
            </a:r>
            <a:r>
              <a:rPr lang="en-US" u="sng" noProof="0" dirty="0" smtClean="0"/>
              <a:t> per element</a:t>
            </a:r>
            <a:r>
              <a:rPr lang="en-US" noProof="0" dirty="0" smtClean="0"/>
              <a:t> (better than </a:t>
            </a:r>
            <a:r>
              <a:rPr lang="en-US" b="1" noProof="0" dirty="0" err="1" smtClean="0"/>
              <a:t>HashSet</a:t>
            </a:r>
            <a:r>
              <a:rPr lang="en-US" noProof="0" dirty="0" smtClean="0"/>
              <a:t>)</a:t>
            </a:r>
          </a:p>
          <a:p>
            <a:endParaRPr lang="en-US" noProof="0" dirty="0" smtClean="0"/>
          </a:p>
          <a:p>
            <a:r>
              <a:rPr lang="en-US" noProof="0" dirty="0" smtClean="0"/>
              <a:t>Provides thread-safety without adding to the cost of read operations</a:t>
            </a:r>
          </a:p>
          <a:p>
            <a:pPr lvl="1"/>
            <a:r>
              <a:rPr lang="en-US" dirty="0" smtClean="0"/>
              <a:t>A great advantage over synchronized collections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903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EnumSet</a:t>
            </a:r>
            <a:endParaRPr lang="en-US" b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Exists to take advantage of the efficient implementations when the number of elements is fixed</a:t>
            </a:r>
          </a:p>
          <a:p>
            <a:pPr lvl="1"/>
            <a:r>
              <a:rPr lang="en-US" dirty="0" smtClean="0"/>
              <a:t>A unique index can be assigned to each of them</a:t>
            </a:r>
          </a:p>
          <a:p>
            <a:pPr lvl="1"/>
            <a:r>
              <a:rPr lang="en-US" dirty="0" smtClean="0"/>
              <a:t>Enumerated types are a perfect candidate</a:t>
            </a:r>
          </a:p>
          <a:p>
            <a:pPr lvl="1"/>
            <a:endParaRPr lang="en-US" noProof="0" dirty="0"/>
          </a:p>
          <a:p>
            <a:r>
              <a:rPr lang="en-US" i="1" dirty="0" smtClean="0"/>
              <a:t>Add, remove</a:t>
            </a:r>
            <a:r>
              <a:rPr lang="en-US" dirty="0" smtClean="0"/>
              <a:t> and </a:t>
            </a:r>
            <a:r>
              <a:rPr lang="en-US" i="1" dirty="0" smtClean="0"/>
              <a:t>contains</a:t>
            </a:r>
            <a:r>
              <a:rPr lang="en-US" dirty="0" smtClean="0"/>
              <a:t> have constant time performance</a:t>
            </a:r>
          </a:p>
          <a:p>
            <a:pPr lvl="1"/>
            <a:r>
              <a:rPr lang="en-US" dirty="0" smtClean="0"/>
              <a:t>Implemented as simply bit manipulations</a:t>
            </a:r>
          </a:p>
          <a:p>
            <a:pPr lvl="1"/>
            <a:endParaRPr lang="en-US" dirty="0"/>
          </a:p>
          <a:p>
            <a:r>
              <a:rPr lang="en-US" dirty="0" smtClean="0"/>
              <a:t>Not thread-safe, but the iterators are not fail-fast</a:t>
            </a:r>
          </a:p>
          <a:p>
            <a:pPr lvl="1"/>
            <a:r>
              <a:rPr lang="en-US" dirty="0" smtClean="0"/>
              <a:t>The contract guarantees them to be weakly consistent</a:t>
            </a:r>
          </a:p>
        </p:txBody>
      </p:sp>
    </p:spTree>
    <p:extLst>
      <p:ext uri="{BB962C8B-B14F-4D97-AF65-F5344CB8AC3E}">
        <p14:creationId xmlns:p14="http://schemas.microsoft.com/office/powerpoint/2010/main" val="64772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EnumSet</a:t>
            </a:r>
            <a:r>
              <a:rPr lang="en-US" dirty="0" smtClean="0"/>
              <a:t> – factory methods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 smtClean="0"/>
              <a:t>Empty, specified elements only or all elements of the </a:t>
            </a:r>
            <a:r>
              <a:rPr lang="en-US" noProof="0" dirty="0" err="1" smtClean="0"/>
              <a:t>enum</a:t>
            </a:r>
            <a:r>
              <a:rPr lang="en-US" noProof="0" dirty="0" smtClean="0"/>
              <a:t>:</a:t>
            </a:r>
          </a:p>
          <a:p>
            <a:pPr lvl="1"/>
            <a:endParaRPr lang="en-US" dirty="0"/>
          </a:p>
          <a:p>
            <a:pPr lvl="1"/>
            <a:endParaRPr lang="en-US" noProof="0" dirty="0" smtClean="0"/>
          </a:p>
          <a:p>
            <a:pPr lvl="1"/>
            <a:endParaRPr lang="en-US" dirty="0"/>
          </a:p>
          <a:p>
            <a:pPr lvl="1"/>
            <a:endParaRPr lang="en-US" noProof="0" dirty="0" smtClean="0"/>
          </a:p>
          <a:p>
            <a:r>
              <a:rPr lang="en-US" dirty="0" smtClean="0"/>
              <a:t>Optimized methods for creating sets of one, two, three, four or five elements:</a:t>
            </a:r>
          </a:p>
          <a:p>
            <a:pPr lvl="1"/>
            <a:endParaRPr lang="en-US" noProof="0" dirty="0"/>
          </a:p>
          <a:p>
            <a:pPr lvl="1"/>
            <a:endParaRPr lang="en-US" noProof="0" dirty="0" smtClean="0"/>
          </a:p>
          <a:p>
            <a:pPr lvl="1"/>
            <a:endParaRPr lang="en-US" noProof="0" dirty="0"/>
          </a:p>
          <a:p>
            <a:r>
              <a:rPr lang="en-US" dirty="0" smtClean="0"/>
              <a:t>Creation of an </a:t>
            </a:r>
            <a:r>
              <a:rPr lang="en-US" b="1" dirty="0" err="1" smtClean="0"/>
              <a:t>EnumSet</a:t>
            </a:r>
            <a:r>
              <a:rPr lang="en-US" dirty="0" smtClean="0"/>
              <a:t> from an existing collection:</a:t>
            </a:r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03" y="1579083"/>
            <a:ext cx="4292600" cy="1295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03" y="3271394"/>
            <a:ext cx="3759200" cy="77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03" y="4740806"/>
            <a:ext cx="41148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0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SortedSet</a:t>
            </a:r>
            <a:r>
              <a:rPr lang="en-US" dirty="0" smtClean="0"/>
              <a:t> and </a:t>
            </a:r>
            <a:r>
              <a:rPr lang="en-US" b="1" dirty="0" err="1" smtClean="0"/>
              <a:t>NavigableSet</a:t>
            </a:r>
            <a:endParaRPr lang="en-US" b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b="1" noProof="0" dirty="0" smtClean="0"/>
              <a:t>Set</a:t>
            </a:r>
            <a:r>
              <a:rPr lang="en-US" noProof="0" dirty="0" smtClean="0"/>
              <a:t> has one </a:t>
            </a:r>
            <a:r>
              <a:rPr lang="en-US" noProof="0" dirty="0" err="1" smtClean="0"/>
              <a:t>subinterface</a:t>
            </a:r>
            <a:r>
              <a:rPr lang="en-US" noProof="0" dirty="0" smtClean="0"/>
              <a:t>, </a:t>
            </a:r>
            <a:r>
              <a:rPr lang="en-US" b="1" noProof="0" dirty="0" err="1" smtClean="0"/>
              <a:t>SortedSet</a:t>
            </a:r>
            <a:endParaRPr lang="en-US" b="1" noProof="0" dirty="0" smtClean="0"/>
          </a:p>
          <a:p>
            <a:r>
              <a:rPr lang="en-US" noProof="0" dirty="0" smtClean="0"/>
              <a:t>It adds to the </a:t>
            </a:r>
            <a:r>
              <a:rPr lang="en-US" b="1" noProof="0" dirty="0" smtClean="0"/>
              <a:t>Set</a:t>
            </a:r>
            <a:r>
              <a:rPr lang="en-US" noProof="0" dirty="0" smtClean="0"/>
              <a:t> contract a guarantee that its iterator will traverse the set in ascending element order</a:t>
            </a:r>
          </a:p>
          <a:p>
            <a:r>
              <a:rPr lang="en-US" dirty="0" smtClean="0"/>
              <a:t>In Java 6, </a:t>
            </a:r>
            <a:r>
              <a:rPr lang="en-US" b="1" dirty="0" err="1" smtClean="0"/>
              <a:t>SortedSet</a:t>
            </a:r>
            <a:r>
              <a:rPr lang="en-US" dirty="0" smtClean="0"/>
              <a:t> was extended by another interface, </a:t>
            </a:r>
            <a:r>
              <a:rPr lang="en-US" b="1" dirty="0" err="1" smtClean="0"/>
              <a:t>NavigableSet</a:t>
            </a:r>
            <a:r>
              <a:rPr lang="en-US" dirty="0" smtClean="0"/>
              <a:t>, which </a:t>
            </a:r>
            <a:r>
              <a:rPr lang="en-US" dirty="0" err="1" smtClean="0"/>
              <a:t>adss</a:t>
            </a:r>
            <a:r>
              <a:rPr lang="en-US" dirty="0" smtClean="0"/>
              <a:t> methods to find the closest matches to a target element</a:t>
            </a:r>
          </a:p>
          <a:p>
            <a:r>
              <a:rPr lang="en-US" noProof="0" dirty="0" smtClean="0"/>
              <a:t>The only implementation of </a:t>
            </a:r>
            <a:r>
              <a:rPr lang="en-US" b="1" noProof="0" dirty="0" err="1" smtClean="0"/>
              <a:t>SortedSet</a:t>
            </a:r>
            <a:r>
              <a:rPr lang="en-US" noProof="0" dirty="0" smtClean="0"/>
              <a:t> before Java 6 was </a:t>
            </a:r>
            <a:r>
              <a:rPr lang="en-US" b="1" noProof="0" dirty="0" err="1" smtClean="0"/>
              <a:t>TreeSet</a:t>
            </a:r>
            <a:r>
              <a:rPr lang="en-US" noProof="0" dirty="0" smtClean="0"/>
              <a:t>, but it was later retrofitted to also implement </a:t>
            </a:r>
            <a:r>
              <a:rPr lang="en-US" b="1" noProof="0" dirty="0" err="1" smtClean="0"/>
              <a:t>NavigableSet</a:t>
            </a:r>
            <a:endParaRPr lang="en-US" noProof="0" dirty="0"/>
          </a:p>
        </p:txBody>
      </p:sp>
      <p:grpSp>
        <p:nvGrpSpPr>
          <p:cNvPr id="3" name="Group 6"/>
          <p:cNvGrpSpPr/>
          <p:nvPr/>
        </p:nvGrpSpPr>
        <p:grpSpPr>
          <a:xfrm>
            <a:off x="2880852" y="3795251"/>
            <a:ext cx="3441290" cy="1917291"/>
            <a:chOff x="2880852" y="3795251"/>
            <a:chExt cx="3441290" cy="1917291"/>
          </a:xfrm>
        </p:grpSpPr>
        <p:pic>
          <p:nvPicPr>
            <p:cNvPr id="6" name="Obraz 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34813" y="3795251"/>
              <a:ext cx="3087329" cy="1917291"/>
            </a:xfrm>
            <a:prstGeom prst="rect">
              <a:avLst/>
            </a:prstGeom>
          </p:spPr>
        </p:pic>
        <p:sp>
          <p:nvSpPr>
            <p:cNvPr id="2" name="Rectangle 8"/>
            <p:cNvSpPr/>
            <p:nvPr/>
          </p:nvSpPr>
          <p:spPr>
            <a:xfrm>
              <a:off x="2880852" y="4218039"/>
              <a:ext cx="983225" cy="491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1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SortedSet</a:t>
            </a:r>
            <a:r>
              <a:rPr lang="en-US" dirty="0" smtClean="0"/>
              <a:t> and </a:t>
            </a:r>
            <a:r>
              <a:rPr lang="en-US" b="1" dirty="0" err="1" smtClean="0"/>
              <a:t>NavigableSet</a:t>
            </a:r>
            <a:endParaRPr lang="en-US" b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1228158"/>
            <a:ext cx="9144000" cy="4846148"/>
          </a:xfrm>
        </p:spPr>
        <p:txBody>
          <a:bodyPr vert="horz" anchor="t">
            <a:normAutofit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464100"/>
            <a:ext cx="3035300" cy="127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3172399"/>
            <a:ext cx="3175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1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TreeSet</a:t>
            </a:r>
            <a:endParaRPr lang="en-US" b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 smtClean="0"/>
              <a:t>Based on tree data structure</a:t>
            </a:r>
          </a:p>
          <a:p>
            <a:endParaRPr lang="en-US" noProof="0" dirty="0" smtClean="0"/>
          </a:p>
          <a:p>
            <a:r>
              <a:rPr lang="en-US" noProof="0" dirty="0" smtClean="0"/>
              <a:t>Suitable for applications which require:</a:t>
            </a:r>
          </a:p>
          <a:p>
            <a:pPr lvl="1"/>
            <a:r>
              <a:rPr lang="en-US" noProof="0" dirty="0" smtClean="0"/>
              <a:t>fast insertion and retrieval of single elements</a:t>
            </a:r>
          </a:p>
          <a:p>
            <a:pPr lvl="1"/>
            <a:r>
              <a:rPr lang="en-US" noProof="0" dirty="0" smtClean="0"/>
              <a:t>Holding the elements in sorted order</a:t>
            </a:r>
          </a:p>
          <a:p>
            <a:pPr lvl="1"/>
            <a:endParaRPr lang="en-US" dirty="0"/>
          </a:p>
          <a:p>
            <a:r>
              <a:rPr lang="en-US" noProof="0" dirty="0" smtClean="0"/>
              <a:t>Unsynchronized and not thread-safe</a:t>
            </a:r>
          </a:p>
          <a:p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3868584"/>
            <a:ext cx="37084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ConcurrentSkipListSet</a:t>
            </a:r>
            <a:endParaRPr lang="en-US" b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 smtClean="0"/>
              <a:t>Introduced in Java 6 as the first concurrent </a:t>
            </a:r>
            <a:r>
              <a:rPr lang="en-US" b="1" noProof="0" dirty="0" smtClean="0"/>
              <a:t>Set</a:t>
            </a:r>
            <a:r>
              <a:rPr lang="en-US" noProof="0" dirty="0" smtClean="0"/>
              <a:t> implementation</a:t>
            </a:r>
          </a:p>
          <a:p>
            <a:endParaRPr lang="en-US" noProof="0" dirty="0" smtClean="0"/>
          </a:p>
          <a:p>
            <a:r>
              <a:rPr lang="en-US" noProof="0" dirty="0" smtClean="0"/>
              <a:t>Backed by a </a:t>
            </a:r>
            <a:r>
              <a:rPr lang="en-US" i="1" noProof="0" dirty="0" smtClean="0"/>
              <a:t>skip list</a:t>
            </a:r>
            <a:endParaRPr lang="en-US" noProof="0" dirty="0" smtClean="0"/>
          </a:p>
          <a:p>
            <a:pPr lvl="1"/>
            <a:r>
              <a:rPr lang="en-US" dirty="0" smtClean="0"/>
              <a:t>A modern alternative to the binary trees</a:t>
            </a:r>
          </a:p>
          <a:p>
            <a:pPr lvl="1"/>
            <a:endParaRPr lang="en-US" noProof="0" dirty="0"/>
          </a:p>
          <a:p>
            <a:r>
              <a:rPr lang="en-US" dirty="0" smtClean="0"/>
              <a:t>Skip list for a set is a series of </a:t>
            </a:r>
            <a:r>
              <a:rPr lang="en-US" i="1" dirty="0" smtClean="0"/>
              <a:t>linked lists</a:t>
            </a:r>
            <a:r>
              <a:rPr lang="en-US" dirty="0" smtClean="0"/>
              <a:t>, each composed of cells containing two fields</a:t>
            </a:r>
            <a:endParaRPr lang="en-US" dirty="0"/>
          </a:p>
          <a:p>
            <a:pPr lvl="1"/>
            <a:r>
              <a:rPr lang="en-US" noProof="0" dirty="0" smtClean="0"/>
              <a:t>A value of the cell</a:t>
            </a:r>
          </a:p>
          <a:p>
            <a:pPr lvl="1"/>
            <a:r>
              <a:rPr lang="en-US" dirty="0" smtClean="0"/>
              <a:t>A reference to the next cell</a:t>
            </a:r>
          </a:p>
          <a:p>
            <a:pPr lvl="1"/>
            <a:endParaRPr lang="en-US" noProof="0" dirty="0"/>
          </a:p>
          <a:p>
            <a:r>
              <a:rPr lang="en-US" noProof="0" dirty="0" smtClean="0"/>
              <a:t>Iterators are weakly-consistent</a:t>
            </a:r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08" y="3651232"/>
            <a:ext cx="4940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</a:t>
            </a:r>
            <a:r>
              <a:rPr lang="en-US" b="1" dirty="0"/>
              <a:t>Set</a:t>
            </a:r>
            <a:r>
              <a:rPr lang="en-US" dirty="0"/>
              <a:t> Implementations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 lnSpcReduction="10000"/>
          </a:bodyPr>
          <a:lstStyle/>
          <a:p>
            <a:r>
              <a:rPr lang="en-US" noProof="0" dirty="0" smtClean="0"/>
              <a:t>Performance is one of the factors to take into account when choosing an implementation</a:t>
            </a:r>
          </a:p>
          <a:p>
            <a:endParaRPr lang="en-US" dirty="0"/>
          </a:p>
          <a:p>
            <a:endParaRPr lang="en-US" noProof="0" dirty="0" smtClean="0"/>
          </a:p>
          <a:p>
            <a:endParaRPr lang="en-US" dirty="0"/>
          </a:p>
          <a:p>
            <a:endParaRPr lang="en-US" noProof="0" dirty="0" smtClean="0"/>
          </a:p>
          <a:p>
            <a:endParaRPr lang="en-US" dirty="0"/>
          </a:p>
          <a:p>
            <a:endParaRPr lang="en-US" noProof="0" dirty="0" smtClean="0"/>
          </a:p>
          <a:p>
            <a:r>
              <a:rPr lang="en-US" dirty="0" smtClean="0"/>
              <a:t>Some of the implementations are specialized for specific situations:</a:t>
            </a:r>
          </a:p>
          <a:p>
            <a:pPr lvl="1"/>
            <a:r>
              <a:rPr lang="en-US" b="1" dirty="0" err="1" smtClean="0"/>
              <a:t>EnumSet</a:t>
            </a:r>
            <a:r>
              <a:rPr lang="en-US" dirty="0"/>
              <a:t> </a:t>
            </a:r>
            <a:r>
              <a:rPr lang="en-US" dirty="0" smtClean="0"/>
              <a:t>for representing sets of </a:t>
            </a:r>
            <a:r>
              <a:rPr lang="en-US" b="1" dirty="0" err="1" smtClean="0"/>
              <a:t>enum</a:t>
            </a:r>
            <a:endParaRPr lang="en-US" dirty="0" smtClean="0"/>
          </a:p>
          <a:p>
            <a:pPr lvl="1"/>
            <a:r>
              <a:rPr lang="en-US" b="1" noProof="0" dirty="0" err="1" smtClean="0"/>
              <a:t>CopyOnWriteArraySet</a:t>
            </a:r>
            <a:r>
              <a:rPr lang="en-US" noProof="0" dirty="0" smtClean="0"/>
              <a:t> should only be used if reads greatly outnumber writes, and the set size is relatively small</a:t>
            </a:r>
          </a:p>
          <a:p>
            <a:pPr lvl="1"/>
            <a:endParaRPr lang="en-US" b="1" dirty="0"/>
          </a:p>
          <a:p>
            <a:r>
              <a:rPr lang="en-US" dirty="0" smtClean="0"/>
              <a:t>Think if you need thread-safety</a:t>
            </a:r>
            <a:endParaRPr lang="en-US" noProof="0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33" y="1775320"/>
            <a:ext cx="5119534" cy="194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Queues</a:t>
            </a:r>
          </a:p>
        </p:txBody>
      </p:sp>
    </p:spTree>
    <p:extLst>
      <p:ext uri="{BB962C8B-B14F-4D97-AF65-F5344CB8AC3E}">
        <p14:creationId xmlns:p14="http://schemas.microsoft.com/office/powerpoint/2010/main" val="341582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 to Java Collections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pPr marL="198900" indent="0">
              <a:lnSpc>
                <a:spcPct val="150000"/>
              </a:lnSpc>
              <a:buNone/>
            </a:pPr>
            <a:r>
              <a:rPr lang="pl-PL" dirty="0">
                <a:latin typeface="Arial"/>
              </a:rPr>
              <a:t>Java</a:t>
            </a:r>
            <a:r>
              <a:rPr lang="pl-PL">
                <a:latin typeface="Arial"/>
              </a:rPr>
              <a:t> Collections Framework:</a:t>
            </a:r>
            <a:endParaRPr lang="pl-PL" dirty="0">
              <a:latin typeface="Arial"/>
            </a:endParaRPr>
          </a:p>
          <a:p>
            <a:pPr lvl="1">
              <a:lnSpc>
                <a:spcPct val="150000"/>
              </a:lnSpc>
            </a:pPr>
            <a:r>
              <a:rPr lang="pl-PL">
                <a:latin typeface="Arial"/>
              </a:rPr>
              <a:t>Interfaces and concrete classes</a:t>
            </a:r>
            <a:r>
              <a:rPr lang="pl-PL" dirty="0">
                <a:latin typeface="Arial"/>
              </a:rPr>
              <a:t>,</a:t>
            </a:r>
            <a:r>
              <a:rPr lang="pl-PL">
                <a:latin typeface="Arial"/>
              </a:rPr>
              <a:t> that represents data structures</a:t>
            </a:r>
            <a:r>
              <a:rPr lang="pl-PL" dirty="0">
                <a:latin typeface="Arial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pl-PL" smtClean="0">
                <a:latin typeface="Arial"/>
              </a:rPr>
              <a:t>It’s </a:t>
            </a:r>
            <a:r>
              <a:rPr lang="pl-PL">
                <a:latin typeface="Arial"/>
              </a:rPr>
              <a:t>not a </a:t>
            </a:r>
            <a:r>
              <a:rPr lang="pl-PL" dirty="0">
                <a:latin typeface="Arial"/>
              </a:rPr>
              <a:t>framework</a:t>
            </a:r>
            <a:r>
              <a:rPr lang="pl-PL">
                <a:latin typeface="Arial"/>
              </a:rPr>
              <a:t>, it’s a library </a:t>
            </a:r>
            <a:r>
              <a:rPr lang="pl-PL" dirty="0">
                <a:latin typeface="Arial"/>
              </a:rPr>
              <a:t>;-)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>
                <a:latin typeface="Arial"/>
              </a:rPr>
              <a:t>Fundamentals from </a:t>
            </a:r>
            <a:r>
              <a:rPr lang="pl-PL" dirty="0">
                <a:latin typeface="Arial"/>
              </a:rPr>
              <a:t>Java</a:t>
            </a:r>
            <a:r>
              <a:rPr lang="pl-PL">
                <a:latin typeface="Arial"/>
              </a:rPr>
              <a:t> 1.2.</a:t>
            </a:r>
            <a:endParaRPr lang="pl-PL" dirty="0">
              <a:latin typeface="Arial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>
                <a:latin typeface="Arial"/>
              </a:rPr>
              <a:t>Packages</a:t>
            </a:r>
            <a:r>
              <a:rPr lang="pl-PL" dirty="0">
                <a:latin typeface="Arial"/>
              </a:rPr>
              <a:t>:</a:t>
            </a:r>
            <a:r>
              <a:rPr lang="pl-PL">
                <a:latin typeface="Arial"/>
              </a:rPr>
              <a:t> java.util i java.util.concurrent</a:t>
            </a:r>
            <a:endParaRPr lang="pl-PL" dirty="0">
              <a:latin typeface="Arial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l-PL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00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Queue </a:t>
            </a:r>
            <a:r>
              <a:rPr lang="en-US" dirty="0"/>
              <a:t>Interface</a:t>
            </a:r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29" y="1289766"/>
            <a:ext cx="7694342" cy="427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4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The Queue Interface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074" y="1527717"/>
            <a:ext cx="4035852" cy="38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10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PriorityQueue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pl-PL" dirty="0" smtClean="0"/>
              <a:t>Non-blocking</a:t>
            </a:r>
          </a:p>
          <a:p>
            <a:pPr>
              <a:lnSpc>
                <a:spcPct val="200000"/>
              </a:lnSpc>
            </a:pPr>
            <a:r>
              <a:rPr lang="pl-PL" dirty="0" smtClean="0"/>
              <a:t>Not thread-safe</a:t>
            </a:r>
          </a:p>
        </p:txBody>
      </p:sp>
    </p:spTree>
    <p:extLst>
      <p:ext uri="{BB962C8B-B14F-4D97-AF65-F5344CB8AC3E}">
        <p14:creationId xmlns:p14="http://schemas.microsoft.com/office/powerpoint/2010/main" val="1171370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PriorityQueue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 fontScale="92500" lnSpcReduction="20000"/>
          </a:bodyPr>
          <a:lstStyle/>
          <a:p>
            <a:pPr marL="198900" indent="0">
              <a:buNone/>
            </a:pPr>
            <a:r>
              <a:rPr lang="en-US" dirty="0"/>
              <a:t>final </a:t>
            </a:r>
            <a:r>
              <a:rPr lang="en-US" dirty="0" err="1"/>
              <a:t>int</a:t>
            </a:r>
            <a:r>
              <a:rPr lang="en-US" dirty="0"/>
              <a:t> INITIAL_CAPACITY = 10;</a:t>
            </a:r>
            <a:endParaRPr lang="pl-PL" dirty="0"/>
          </a:p>
          <a:p>
            <a:pPr marL="198900" indent="0">
              <a:buNone/>
            </a:pPr>
            <a:r>
              <a:rPr lang="en-US" dirty="0"/>
              <a:t> </a:t>
            </a:r>
            <a:endParaRPr lang="pl-PL" dirty="0"/>
          </a:p>
          <a:p>
            <a:pPr marL="198900" indent="0">
              <a:buNone/>
            </a:pPr>
            <a:r>
              <a:rPr lang="en-US" dirty="0"/>
              <a:t>Comparator&lt;</a:t>
            </a:r>
            <a:r>
              <a:rPr lang="en-US" dirty="0" err="1"/>
              <a:t>PriorityTask</a:t>
            </a:r>
            <a:r>
              <a:rPr lang="en-US" dirty="0"/>
              <a:t>&gt; </a:t>
            </a:r>
            <a:r>
              <a:rPr lang="en-US" dirty="0" err="1"/>
              <a:t>priorityComp</a:t>
            </a:r>
            <a:r>
              <a:rPr lang="en-US" dirty="0"/>
              <a:t> = new Comparator&lt;</a:t>
            </a:r>
            <a:r>
              <a:rPr lang="en-US" dirty="0" err="1"/>
              <a:t>PriorityTask</a:t>
            </a:r>
            <a:r>
              <a:rPr lang="en-US" dirty="0"/>
              <a:t>&gt;(){</a:t>
            </a:r>
            <a:endParaRPr lang="pl-PL" dirty="0"/>
          </a:p>
          <a:p>
            <a:pPr marL="198900" indent="0">
              <a:buNone/>
            </a:pPr>
            <a:r>
              <a:rPr lang="en-US" dirty="0"/>
              <a:t> </a:t>
            </a:r>
            <a:r>
              <a:rPr lang="pl-PL" dirty="0" smtClean="0"/>
              <a:t>	</a:t>
            </a:r>
            <a:r>
              <a:rPr lang="en-US" dirty="0" smtClean="0"/>
              <a:t>public </a:t>
            </a:r>
            <a:r>
              <a:rPr lang="en-US" dirty="0" err="1"/>
              <a:t>int</a:t>
            </a:r>
            <a:r>
              <a:rPr lang="en-US" dirty="0"/>
              <a:t> compare(</a:t>
            </a:r>
            <a:r>
              <a:rPr lang="en-US" dirty="0" err="1"/>
              <a:t>PriorityTask</a:t>
            </a:r>
            <a:r>
              <a:rPr lang="en-US" dirty="0"/>
              <a:t> o1, </a:t>
            </a:r>
            <a:r>
              <a:rPr lang="en-US" dirty="0" err="1"/>
              <a:t>PriorityTask</a:t>
            </a:r>
            <a:r>
              <a:rPr lang="en-US" dirty="0"/>
              <a:t> o2) {</a:t>
            </a:r>
            <a:endParaRPr lang="pl-PL" dirty="0"/>
          </a:p>
          <a:p>
            <a:pPr marL="198900" indent="0">
              <a:buNone/>
            </a:pPr>
            <a:r>
              <a:rPr lang="pl-PL" dirty="0" smtClean="0"/>
              <a:t>		</a:t>
            </a:r>
            <a:r>
              <a:rPr lang="en-US" dirty="0" smtClean="0"/>
              <a:t>return </a:t>
            </a:r>
            <a:r>
              <a:rPr lang="en-US" dirty="0"/>
              <a:t>o1.getPriority().</a:t>
            </a:r>
            <a:r>
              <a:rPr lang="en-US" dirty="0" err="1"/>
              <a:t>compareTo</a:t>
            </a:r>
            <a:r>
              <a:rPr lang="en-US" dirty="0"/>
              <a:t>(o2.getPriority());</a:t>
            </a:r>
            <a:endParaRPr lang="pl-PL" dirty="0"/>
          </a:p>
          <a:p>
            <a:pPr marL="198900" indent="0">
              <a:buNone/>
            </a:pPr>
            <a:r>
              <a:rPr lang="pl-PL" dirty="0" smtClean="0"/>
              <a:t>	</a:t>
            </a:r>
            <a:r>
              <a:rPr lang="en-US" dirty="0" smtClean="0"/>
              <a:t>}</a:t>
            </a:r>
            <a:endParaRPr lang="pl-PL" dirty="0"/>
          </a:p>
          <a:p>
            <a:pPr marL="198900" indent="0">
              <a:buNone/>
            </a:pPr>
            <a:r>
              <a:rPr lang="en-US" dirty="0"/>
              <a:t>};</a:t>
            </a:r>
            <a:endParaRPr lang="pl-PL" dirty="0"/>
          </a:p>
          <a:p>
            <a:pPr marL="198900" indent="0">
              <a:buNone/>
            </a:pPr>
            <a:r>
              <a:rPr lang="en-US" dirty="0"/>
              <a:t> </a:t>
            </a:r>
            <a:endParaRPr lang="pl-PL" dirty="0"/>
          </a:p>
          <a:p>
            <a:pPr marL="198900" indent="0">
              <a:buNone/>
            </a:pPr>
            <a:r>
              <a:rPr lang="en-US" dirty="0"/>
              <a:t>Queue&lt;</a:t>
            </a:r>
            <a:r>
              <a:rPr lang="en-US" dirty="0" err="1"/>
              <a:t>PriorityTask</a:t>
            </a:r>
            <a:r>
              <a:rPr lang="en-US" dirty="0"/>
              <a:t>&gt; </a:t>
            </a:r>
            <a:r>
              <a:rPr lang="en-US" dirty="0" err="1"/>
              <a:t>priorityQueue</a:t>
            </a:r>
            <a:r>
              <a:rPr lang="en-US" dirty="0"/>
              <a:t> = new </a:t>
            </a:r>
            <a:r>
              <a:rPr lang="en-US" dirty="0" err="1"/>
              <a:t>PriorityQueue</a:t>
            </a:r>
            <a:r>
              <a:rPr lang="en-US" dirty="0"/>
              <a:t>&lt;&gt;(INITIAL_CAPACITY, </a:t>
            </a:r>
            <a:r>
              <a:rPr lang="en-US" dirty="0" err="1"/>
              <a:t>priorityComp</a:t>
            </a:r>
            <a:r>
              <a:rPr lang="en-US" dirty="0"/>
              <a:t>);</a:t>
            </a:r>
            <a:endParaRPr lang="pl-PL" dirty="0"/>
          </a:p>
          <a:p>
            <a:pPr marL="198900" indent="0">
              <a:buNone/>
            </a:pPr>
            <a:r>
              <a:rPr lang="en-US" dirty="0"/>
              <a:t> </a:t>
            </a:r>
            <a:endParaRPr lang="pl-PL" dirty="0"/>
          </a:p>
          <a:p>
            <a:pPr marL="198900" indent="0">
              <a:buNone/>
            </a:pPr>
            <a:r>
              <a:rPr lang="en-US" dirty="0" err="1"/>
              <a:t>priorityQueue.add</a:t>
            </a:r>
            <a:r>
              <a:rPr lang="en-US" dirty="0"/>
              <a:t>(new </a:t>
            </a:r>
            <a:r>
              <a:rPr lang="en-US" dirty="0" err="1"/>
              <a:t>PriorityTask</a:t>
            </a:r>
            <a:r>
              <a:rPr lang="en-US" dirty="0"/>
              <a:t>(</a:t>
            </a:r>
            <a:r>
              <a:rPr lang="en-US" dirty="0" err="1"/>
              <a:t>mikePhone</a:t>
            </a:r>
            <a:r>
              <a:rPr lang="en-US" dirty="0"/>
              <a:t>, </a:t>
            </a:r>
            <a:r>
              <a:rPr lang="en-US" dirty="0" err="1"/>
              <a:t>Priority.MEDIUM</a:t>
            </a:r>
            <a:r>
              <a:rPr lang="en-US" dirty="0"/>
              <a:t>));</a:t>
            </a:r>
            <a:endParaRPr lang="pl-PL" dirty="0"/>
          </a:p>
          <a:p>
            <a:pPr marL="198900" indent="0">
              <a:buNone/>
            </a:pPr>
            <a:r>
              <a:rPr lang="en-US" dirty="0" err="1"/>
              <a:t>priorityQueue.add</a:t>
            </a:r>
            <a:r>
              <a:rPr lang="en-US" dirty="0"/>
              <a:t>(new </a:t>
            </a:r>
            <a:r>
              <a:rPr lang="en-US" dirty="0" err="1"/>
              <a:t>PriorityTask</a:t>
            </a:r>
            <a:r>
              <a:rPr lang="en-US" dirty="0"/>
              <a:t>(</a:t>
            </a:r>
            <a:r>
              <a:rPr lang="en-US" dirty="0" err="1"/>
              <a:t>paulPhone</a:t>
            </a:r>
            <a:r>
              <a:rPr lang="en-US" dirty="0"/>
              <a:t>, </a:t>
            </a:r>
            <a:r>
              <a:rPr lang="en-US" dirty="0" err="1"/>
              <a:t>Priority.HIGH</a:t>
            </a:r>
            <a:r>
              <a:rPr lang="en-US" dirty="0"/>
              <a:t>));</a:t>
            </a:r>
            <a:endParaRPr lang="pl-PL" dirty="0"/>
          </a:p>
          <a:p>
            <a:pPr marL="198900" indent="0">
              <a:buNone/>
            </a:pPr>
            <a:r>
              <a:rPr lang="pl-PL" dirty="0"/>
              <a:t>...</a:t>
            </a:r>
          </a:p>
          <a:p>
            <a:pPr marL="198900" indent="0">
              <a:buNone/>
            </a:pPr>
            <a:r>
              <a:rPr lang="pl-PL" dirty="0"/>
              <a:t>PriorityTask nextTask = priorityQueue.poll();</a:t>
            </a:r>
          </a:p>
        </p:txBody>
      </p:sp>
    </p:spTree>
    <p:extLst>
      <p:ext uri="{BB962C8B-B14F-4D97-AF65-F5344CB8AC3E}">
        <p14:creationId xmlns:p14="http://schemas.microsoft.com/office/powerpoint/2010/main" val="118547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PriorityQueue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98900" indent="0" algn="ctr">
              <a:buNone/>
            </a:pPr>
            <a:r>
              <a:rPr lang="pl-PL" dirty="0" smtClean="0"/>
              <a:t>Dodawanie:</a:t>
            </a:r>
          </a:p>
          <a:p>
            <a:pPr marL="198900" indent="0" algn="ctr">
              <a:buNone/>
            </a:pPr>
            <a:endParaRPr lang="pl-PL" dirty="0"/>
          </a:p>
          <a:p>
            <a:pPr marL="198900" indent="0" algn="ctr">
              <a:buNone/>
            </a:pPr>
            <a:endParaRPr lang="pl-PL" dirty="0" smtClean="0"/>
          </a:p>
          <a:p>
            <a:pPr marL="198900" indent="0" algn="ctr">
              <a:buNone/>
            </a:pPr>
            <a:endParaRPr lang="pl-PL" dirty="0"/>
          </a:p>
          <a:p>
            <a:pPr marL="198900" indent="0" algn="ctr">
              <a:buNone/>
            </a:pPr>
            <a:endParaRPr lang="pl-PL" dirty="0" smtClean="0"/>
          </a:p>
          <a:p>
            <a:pPr marL="198900" indent="0" algn="ctr">
              <a:buNone/>
            </a:pPr>
            <a:endParaRPr lang="pl-PL" dirty="0"/>
          </a:p>
          <a:p>
            <a:pPr marL="198900" indent="0" algn="ctr">
              <a:buNone/>
            </a:pPr>
            <a:r>
              <a:rPr lang="pl-PL" dirty="0" smtClean="0"/>
              <a:t>Usuwanie:</a:t>
            </a:r>
            <a:endParaRPr lang="pl-PL" dirty="0"/>
          </a:p>
        </p:txBody>
      </p:sp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181" y="2098980"/>
            <a:ext cx="3802380" cy="93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181" y="4059973"/>
            <a:ext cx="3802380" cy="99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233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ConcurrentLinkedQueue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pl-PL" dirty="0" smtClean="0"/>
              <a:t>Non-blocking</a:t>
            </a:r>
          </a:p>
          <a:p>
            <a:pPr>
              <a:lnSpc>
                <a:spcPct val="200000"/>
              </a:lnSpc>
            </a:pPr>
            <a:r>
              <a:rPr lang="pl-PL" dirty="0" smtClean="0"/>
              <a:t>Unbounded</a:t>
            </a:r>
          </a:p>
          <a:p>
            <a:pPr>
              <a:lnSpc>
                <a:spcPct val="200000"/>
              </a:lnSpc>
            </a:pPr>
            <a:r>
              <a:rPr lang="pl-PL" dirty="0" smtClean="0"/>
              <a:t>Thread-safe</a:t>
            </a:r>
          </a:p>
          <a:p>
            <a:pPr>
              <a:lnSpc>
                <a:spcPct val="200000"/>
              </a:lnSpc>
            </a:pPr>
            <a:r>
              <a:rPr lang="pl-PL" dirty="0" smtClean="0"/>
              <a:t>FIFO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826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BlockingQueue - Interface</a:t>
            </a:r>
            <a:endParaRPr lang="pl-PL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266" y="2085278"/>
            <a:ext cx="5241468" cy="2687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1116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LinkedBlockingQueue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pl-PL" dirty="0" smtClean="0"/>
              <a:t>Thread-safe</a:t>
            </a:r>
          </a:p>
          <a:p>
            <a:pPr>
              <a:lnSpc>
                <a:spcPct val="200000"/>
              </a:lnSpc>
            </a:pPr>
            <a:r>
              <a:rPr lang="pl-PL" dirty="0" smtClean="0"/>
              <a:t>FIFO</a:t>
            </a:r>
          </a:p>
          <a:p>
            <a:pPr>
              <a:lnSpc>
                <a:spcPct val="200000"/>
              </a:lnSpc>
            </a:pPr>
            <a:r>
              <a:rPr lang="pl-PL" dirty="0" smtClean="0"/>
              <a:t>Linked node structure</a:t>
            </a:r>
          </a:p>
          <a:p>
            <a:pPr>
              <a:lnSpc>
                <a:spcPct val="200000"/>
              </a:lnSpc>
            </a:pPr>
            <a:r>
              <a:rPr lang="pl-PL" dirty="0" smtClean="0"/>
              <a:t>Unbounded</a:t>
            </a:r>
          </a:p>
          <a:p>
            <a:pPr>
              <a:lnSpc>
                <a:spcPct val="200000"/>
              </a:lnSpc>
            </a:pPr>
            <a:r>
              <a:rPr lang="pl-PL" dirty="0" smtClean="0"/>
              <a:t>Blocking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3145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ArrayBlockingQueue</a:t>
            </a:r>
            <a:endParaRPr lang="pl-PL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94" y="1761893"/>
            <a:ext cx="6893012" cy="3334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06334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pl-PL" dirty="0" smtClean="0"/>
              <a:t>PriorityBlockingQueue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pl-PL" dirty="0" smtClean="0"/>
              <a:t>Thread-safe</a:t>
            </a:r>
          </a:p>
          <a:p>
            <a:pPr>
              <a:lnSpc>
                <a:spcPct val="200000"/>
              </a:lnSpc>
            </a:pPr>
            <a:r>
              <a:rPr lang="pl-PL" dirty="0" smtClean="0"/>
              <a:t>Blocking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1960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Collection / collection / Collections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lnSpc>
                <a:spcPct val="200000"/>
              </a:lnSpc>
            </a:pPr>
            <a:r>
              <a:rPr lang="pl-PL" dirty="0" smtClean="0"/>
              <a:t>Collection – concrete class: </a:t>
            </a:r>
            <a:r>
              <a:rPr lang="pl-PL" dirty="0"/>
              <a:t>java.util.Collection, </a:t>
            </a:r>
            <a:r>
              <a:rPr lang="pl-PL" dirty="0" smtClean="0"/>
              <a:t>top of interface hierarchy,</a:t>
            </a:r>
            <a:br>
              <a:rPr lang="pl-PL" dirty="0" smtClean="0"/>
            </a:br>
            <a:endParaRPr lang="pl-PL" dirty="0"/>
          </a:p>
          <a:p>
            <a:pPr lvl="0">
              <a:lnSpc>
                <a:spcPct val="200000"/>
              </a:lnSpc>
            </a:pPr>
            <a:r>
              <a:rPr lang="pl-PL" dirty="0"/>
              <a:t>c</a:t>
            </a:r>
            <a:r>
              <a:rPr lang="pl-PL" dirty="0" smtClean="0"/>
              <a:t>ollection – concrete data structure,</a:t>
            </a:r>
          </a:p>
          <a:p>
            <a:pPr lvl="0">
              <a:lnSpc>
                <a:spcPct val="200000"/>
              </a:lnSpc>
            </a:pPr>
            <a:endParaRPr lang="pl-PL" dirty="0"/>
          </a:p>
          <a:p>
            <a:pPr>
              <a:lnSpc>
                <a:spcPct val="200000"/>
              </a:lnSpc>
            </a:pPr>
            <a:r>
              <a:rPr lang="pl-PL" dirty="0" smtClean="0"/>
              <a:t>Collections </a:t>
            </a:r>
            <a:r>
              <a:rPr lang="pl-PL" dirty="0"/>
              <a:t>– </a:t>
            </a:r>
            <a:r>
              <a:rPr lang="pl-PL" dirty="0" smtClean="0"/>
              <a:t>concrete class: </a:t>
            </a:r>
            <a:r>
              <a:rPr lang="pl-PL" dirty="0"/>
              <a:t>java.util.Collections – </a:t>
            </a:r>
            <a:r>
              <a:rPr lang="pl-PL" dirty="0" smtClean="0"/>
              <a:t>util class, a few static methods.</a:t>
            </a:r>
            <a:endParaRPr lang="pl-PL" dirty="0"/>
          </a:p>
          <a:p>
            <a:pPr marL="198900" lvl="0" indent="0">
              <a:lnSpc>
                <a:spcPct val="200000"/>
              </a:lnSpc>
              <a:buNone/>
            </a:pPr>
            <a:endParaRPr lang="pl-PL" dirty="0" smtClean="0"/>
          </a:p>
          <a:p>
            <a:pPr lvl="0">
              <a:lnSpc>
                <a:spcPct val="200000"/>
              </a:lnSpc>
            </a:pPr>
            <a:endParaRPr lang="pl-PL" dirty="0"/>
          </a:p>
          <a:p>
            <a:pPr>
              <a:lnSpc>
                <a:spcPct val="200000"/>
              </a:lnSpc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60745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98900" indent="0">
              <a:buNone/>
            </a:pPr>
            <a:r>
              <a:rPr lang="pl-PL" dirty="0"/>
              <a:t>DelayQueue</a:t>
            </a:r>
            <a:endParaRPr lang="pl-PL" dirty="0" smtClean="0"/>
          </a:p>
          <a:p>
            <a:pPr marL="198900" indent="0">
              <a:buNone/>
            </a:pPr>
            <a:endParaRPr lang="pl-PL" dirty="0"/>
          </a:p>
          <a:p>
            <a:pPr marL="198900" indent="0">
              <a:buNone/>
            </a:pPr>
            <a:r>
              <a:rPr lang="en-US" dirty="0" smtClean="0"/>
              <a:t>interface </a:t>
            </a:r>
            <a:r>
              <a:rPr lang="en-US" dirty="0"/>
              <a:t>Delayed extends Comparable&lt;Delayed&gt; {</a:t>
            </a:r>
            <a:endParaRPr lang="pl-PL" dirty="0"/>
          </a:p>
          <a:p>
            <a:pPr marL="198900" indent="0">
              <a:buNone/>
            </a:pPr>
            <a:r>
              <a:rPr lang="pl-PL" dirty="0" smtClean="0"/>
              <a:t>	</a:t>
            </a:r>
            <a:r>
              <a:rPr lang="en-US" dirty="0" smtClean="0"/>
              <a:t>long </a:t>
            </a:r>
            <a:r>
              <a:rPr lang="en-US" dirty="0" err="1"/>
              <a:t>getDelay</a:t>
            </a:r>
            <a:r>
              <a:rPr lang="en-US" dirty="0"/>
              <a:t>(</a:t>
            </a:r>
            <a:r>
              <a:rPr lang="en-US" dirty="0" err="1"/>
              <a:t>TimeUnit</a:t>
            </a:r>
            <a:r>
              <a:rPr lang="en-US" dirty="0"/>
              <a:t> unit);</a:t>
            </a:r>
            <a:endParaRPr lang="pl-PL" dirty="0"/>
          </a:p>
          <a:p>
            <a:pPr marL="198900" indent="0">
              <a:buNone/>
            </a:pPr>
            <a:r>
              <a:rPr lang="en-US" dirty="0"/>
              <a:t>}</a:t>
            </a:r>
            <a:endParaRPr lang="pl-PL" dirty="0"/>
          </a:p>
          <a:p>
            <a:pPr marL="198900" indent="0">
              <a:buNone/>
            </a:pPr>
            <a:endParaRPr lang="pl-PL" dirty="0" smtClean="0"/>
          </a:p>
          <a:p>
            <a:pPr marL="198900" indent="0">
              <a:buNone/>
            </a:pPr>
            <a:endParaRPr lang="pl-PL" dirty="0"/>
          </a:p>
          <a:p>
            <a:pPr marL="198900" indent="0">
              <a:buNone/>
            </a:pPr>
            <a:r>
              <a:rPr lang="pl-PL" dirty="0" smtClean="0"/>
              <a:t>SynchronousQueue</a:t>
            </a:r>
          </a:p>
          <a:p>
            <a:r>
              <a:rPr lang="pl-PL" dirty="0" smtClean="0"/>
              <a:t>„Empty queue”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27565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Deque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pl-PL" dirty="0" smtClean="0"/>
              <a:t>Java 6.</a:t>
            </a:r>
          </a:p>
          <a:p>
            <a:pPr>
              <a:lnSpc>
                <a:spcPct val="200000"/>
              </a:lnSpc>
            </a:pPr>
            <a:r>
              <a:rPr lang="pl-PL" dirty="0" smtClean="0"/>
              <a:t>Double-ended queue</a:t>
            </a:r>
          </a:p>
          <a:p>
            <a:pPr>
              <a:lnSpc>
                <a:spcPct val="200000"/>
              </a:lnSpc>
            </a:pPr>
            <a:r>
              <a:rPr lang="pl-PL" dirty="0" smtClean="0"/>
              <a:t>FIFO / LIFO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3961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Deque</a:t>
            </a:r>
            <a:endParaRPr lang="pl-PL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24" y="1321054"/>
            <a:ext cx="3211552" cy="4215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20399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Deque implementations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pl-PL" dirty="0" smtClean="0"/>
              <a:t>ArrayDeque</a:t>
            </a:r>
          </a:p>
          <a:p>
            <a:pPr>
              <a:lnSpc>
                <a:spcPct val="200000"/>
              </a:lnSpc>
            </a:pPr>
            <a:r>
              <a:rPr lang="pl-PL" dirty="0" smtClean="0"/>
              <a:t>LinkedList</a:t>
            </a:r>
          </a:p>
          <a:p>
            <a:pPr marL="198900" indent="0">
              <a:lnSpc>
                <a:spcPct val="200000"/>
              </a:lnSpc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55735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BlockingDeque</a:t>
            </a:r>
            <a:endParaRPr lang="pl-PL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483" y="1929161"/>
            <a:ext cx="5403034" cy="29996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30070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Comparing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02" y="1445343"/>
            <a:ext cx="6325396" cy="396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858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Lists</a:t>
            </a:r>
          </a:p>
        </p:txBody>
      </p:sp>
    </p:spTree>
    <p:extLst>
      <p:ext uri="{BB962C8B-B14F-4D97-AF65-F5344CB8AC3E}">
        <p14:creationId xmlns:p14="http://schemas.microsoft.com/office/powerpoint/2010/main" val="120888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List </a:t>
            </a:r>
            <a:r>
              <a:rPr lang="en-US" dirty="0"/>
              <a:t>Interface</a:t>
            </a:r>
            <a:endParaRPr lang="en-US" noProof="0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021158" y="1728439"/>
            <a:ext cx="5101684" cy="34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0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The List Implementations</a:t>
            </a:r>
            <a:endParaRPr lang="pl-PL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27" y="1572322"/>
            <a:ext cx="7348946" cy="371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015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ArrayList</a:t>
            </a:r>
            <a:endParaRPr lang="pl-PL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73" y="1991001"/>
            <a:ext cx="6891454" cy="28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28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Interfaces in Java Collections Framework</a:t>
            </a:r>
            <a:endParaRPr lang="en-US" noProof="0" dirty="0"/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24" y="1612900"/>
            <a:ext cx="7006951" cy="36322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2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pl-PL" dirty="0" smtClean="0"/>
              <a:t>LinkedList – structure similiar to Deque</a:t>
            </a:r>
          </a:p>
          <a:p>
            <a:pPr>
              <a:lnSpc>
                <a:spcPct val="200000"/>
              </a:lnSpc>
            </a:pPr>
            <a:r>
              <a:rPr lang="pl-PL" dirty="0" smtClean="0"/>
              <a:t>CopyOnWriteArrayList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3897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</a:t>
            </a:r>
            <a:r>
              <a:rPr lang="en-US" i="1" dirty="0"/>
              <a:t>List </a:t>
            </a:r>
            <a:r>
              <a:rPr lang="en-US" dirty="0"/>
              <a:t>Implementations</a:t>
            </a:r>
            <a:endParaRPr lang="en-US" noProof="0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96" y="2341757"/>
            <a:ext cx="7590208" cy="217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2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Maps</a:t>
            </a:r>
          </a:p>
        </p:txBody>
      </p:sp>
    </p:spTree>
    <p:extLst>
      <p:ext uri="{BB962C8B-B14F-4D97-AF65-F5344CB8AC3E}">
        <p14:creationId xmlns:p14="http://schemas.microsoft.com/office/powerpoint/2010/main" val="194772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Map</a:t>
            </a:r>
            <a:r>
              <a:rPr lang="en-US" i="1" dirty="0"/>
              <a:t> </a:t>
            </a:r>
            <a:r>
              <a:rPr lang="en-US" dirty="0"/>
              <a:t>Interface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 smtClean="0"/>
              <a:t>Does not inherit from </a:t>
            </a:r>
            <a:r>
              <a:rPr lang="en-US" b="1" noProof="0" dirty="0" smtClean="0"/>
              <a:t>Collection</a:t>
            </a:r>
            <a:r>
              <a:rPr lang="en-US" noProof="0" dirty="0" smtClean="0"/>
              <a:t> interface!</a:t>
            </a:r>
          </a:p>
          <a:p>
            <a:endParaRPr lang="en-US" dirty="0" smtClean="0"/>
          </a:p>
          <a:p>
            <a:r>
              <a:rPr lang="en-US" dirty="0" smtClean="0"/>
              <a:t>Defines operations supported by a set of key-value associations, in which keys are unique</a:t>
            </a:r>
          </a:p>
          <a:p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50" y="2918951"/>
            <a:ext cx="2374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Map</a:t>
            </a:r>
            <a:r>
              <a:rPr lang="en-US" i="1" dirty="0"/>
              <a:t> </a:t>
            </a:r>
            <a:r>
              <a:rPr lang="en-US" dirty="0"/>
              <a:t>Interface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 smtClean="0"/>
              <a:t>There are 8 </a:t>
            </a:r>
            <a:r>
              <a:rPr lang="en-US" b="1" noProof="0" dirty="0" smtClean="0"/>
              <a:t>Map</a:t>
            </a:r>
            <a:r>
              <a:rPr lang="en-US" noProof="0" dirty="0" smtClean="0"/>
              <a:t> implementations in total provided by Collections Framework</a:t>
            </a:r>
            <a:endParaRPr lang="en-US" dirty="0" smtClean="0"/>
          </a:p>
          <a:p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045110"/>
            <a:ext cx="5029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3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HashMap</a:t>
            </a:r>
            <a:endParaRPr lang="en-US" b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 smtClean="0"/>
              <a:t>Most often used implementation</a:t>
            </a:r>
          </a:p>
          <a:p>
            <a:endParaRPr lang="en-US" dirty="0"/>
          </a:p>
          <a:p>
            <a:r>
              <a:rPr lang="en-US" dirty="0" smtClean="0"/>
              <a:t>Backed by hash table</a:t>
            </a:r>
          </a:p>
          <a:p>
            <a:pPr lvl="1"/>
            <a:r>
              <a:rPr lang="en-US" dirty="0" smtClean="0"/>
              <a:t>Constant-time performance for put and get when no collisions</a:t>
            </a:r>
          </a:p>
          <a:p>
            <a:pPr lvl="1"/>
            <a:r>
              <a:rPr lang="en-US" dirty="0" smtClean="0"/>
              <a:t>Uses rehashing to control the load and thereby minimize the number of collisions</a:t>
            </a:r>
          </a:p>
          <a:p>
            <a:pPr lvl="1"/>
            <a:r>
              <a:rPr lang="en-US" noProof="0" dirty="0" smtClean="0"/>
              <a:t>Iteration over a collection or value sis proportional to the capacity of the map plus the number of mappings it contains</a:t>
            </a:r>
          </a:p>
          <a:p>
            <a:pPr lvl="1"/>
            <a:endParaRPr lang="en-US" dirty="0"/>
          </a:p>
          <a:p>
            <a:r>
              <a:rPr lang="en-US" noProof="0" dirty="0" smtClean="0"/>
              <a:t>Unsynchronized and not thread-safe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480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LinkedHashMap</a:t>
            </a:r>
            <a:endParaRPr lang="en-US" b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 smtClean="0"/>
              <a:t>Extends </a:t>
            </a:r>
            <a:r>
              <a:rPr lang="en-US" b="1" noProof="0" dirty="0" err="1" smtClean="0"/>
              <a:t>HashMap</a:t>
            </a:r>
            <a:r>
              <a:rPr lang="en-US" dirty="0"/>
              <a:t> </a:t>
            </a:r>
            <a:r>
              <a:rPr lang="en-US" dirty="0" smtClean="0"/>
              <a:t>and refines its contract by guaranteeing the order in which iterators return its elements</a:t>
            </a:r>
          </a:p>
          <a:p>
            <a:endParaRPr lang="en-US" noProof="0" dirty="0" smtClean="0"/>
          </a:p>
          <a:p>
            <a:r>
              <a:rPr lang="en-US" noProof="0" dirty="0" smtClean="0"/>
              <a:t>Unlike </a:t>
            </a:r>
            <a:r>
              <a:rPr lang="en-US" b="1" noProof="0" dirty="0" err="1" smtClean="0"/>
              <a:t>LinkedHashSet</a:t>
            </a:r>
            <a:r>
              <a:rPr lang="en-US" noProof="0" dirty="0" smtClean="0"/>
              <a:t>, it offers a choice of iteration orders:</a:t>
            </a:r>
          </a:p>
          <a:p>
            <a:pPr lvl="1"/>
            <a:r>
              <a:rPr lang="en-US" dirty="0" smtClean="0"/>
              <a:t>Either in the order in which they were inserted in the map</a:t>
            </a:r>
          </a:p>
          <a:p>
            <a:pPr lvl="1"/>
            <a:r>
              <a:rPr lang="en-US" noProof="0" dirty="0" smtClean="0"/>
              <a:t>Or in the order in which they were accessed (from least-recently to most-recently accessed)</a:t>
            </a:r>
          </a:p>
          <a:p>
            <a:pPr lvl="1"/>
            <a:r>
              <a:rPr lang="en-US" noProof="0" dirty="0" smtClean="0"/>
              <a:t>We can control it by the </a:t>
            </a:r>
            <a:r>
              <a:rPr lang="en-US" i="1" noProof="0" dirty="0" err="1" smtClean="0"/>
              <a:t>accessOrder</a:t>
            </a:r>
            <a:r>
              <a:rPr lang="en-US" noProof="0" dirty="0" smtClean="0"/>
              <a:t> parameter of the constructor:</a:t>
            </a:r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1" y="3857711"/>
            <a:ext cx="25146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8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WeakHashMap</a:t>
            </a:r>
            <a:endParaRPr lang="en-US" b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Regular </a:t>
            </a:r>
            <a:r>
              <a:rPr lang="en-US" b="1" dirty="0" err="1" smtClean="0"/>
              <a:t>HashMap</a:t>
            </a:r>
            <a:r>
              <a:rPr lang="en-US" dirty="0" smtClean="0"/>
              <a:t> keeps ordinary (“strong”) references to the objects it contains</a:t>
            </a:r>
          </a:p>
          <a:p>
            <a:pPr lvl="1"/>
            <a:r>
              <a:rPr lang="en-US" noProof="0" dirty="0" smtClean="0"/>
              <a:t>Prevents the objects from being garbage collected</a:t>
            </a:r>
          </a:p>
          <a:p>
            <a:pPr lvl="1"/>
            <a:r>
              <a:rPr lang="en-US" dirty="0" smtClean="0"/>
              <a:t>Most often this is exactly what we want</a:t>
            </a:r>
            <a:endParaRPr lang="en-US" noProof="0" dirty="0" smtClean="0"/>
          </a:p>
          <a:p>
            <a:pPr lvl="1"/>
            <a:endParaRPr lang="en-US" dirty="0"/>
          </a:p>
          <a:p>
            <a:r>
              <a:rPr lang="pl-PL" b="1" noProof="0" dirty="0" err="1" smtClean="0"/>
              <a:t>WeakHashMap</a:t>
            </a:r>
            <a:r>
              <a:rPr lang="pl-PL" noProof="0" dirty="0" smtClean="0"/>
              <a:t> </a:t>
            </a:r>
            <a:r>
              <a:rPr lang="pl-PL" noProof="0" dirty="0" err="1" smtClean="0"/>
              <a:t>holds</a:t>
            </a:r>
            <a:r>
              <a:rPr lang="pl-PL" noProof="0" dirty="0" smtClean="0"/>
              <a:t> ”</a:t>
            </a:r>
            <a:r>
              <a:rPr lang="pl-PL" noProof="0" dirty="0" err="1" smtClean="0"/>
              <a:t>weak</a:t>
            </a:r>
            <a:r>
              <a:rPr lang="pl-PL" noProof="0" dirty="0" smtClean="0"/>
              <a:t>” </a:t>
            </a:r>
            <a:r>
              <a:rPr lang="pl-PL" noProof="0" dirty="0" err="1" smtClean="0"/>
              <a:t>reference</a:t>
            </a:r>
            <a:r>
              <a:rPr lang="pl-PL" noProof="0" dirty="0" smtClean="0"/>
              <a:t> </a:t>
            </a:r>
            <a:r>
              <a:rPr lang="pl-PL" noProof="0" dirty="0" err="1" smtClean="0"/>
              <a:t>instead</a:t>
            </a:r>
            <a:endParaRPr lang="pl-PL" noProof="0" dirty="0" smtClean="0"/>
          </a:p>
          <a:p>
            <a:pPr lvl="1"/>
            <a:r>
              <a:rPr lang="pl-PL" noProof="0" dirty="0" err="1" smtClean="0"/>
              <a:t>If</a:t>
            </a:r>
            <a:r>
              <a:rPr lang="pl-PL" noProof="0" dirty="0" smtClean="0"/>
              <a:t> we </a:t>
            </a:r>
            <a:r>
              <a:rPr lang="pl-PL" noProof="0" dirty="0" err="1" smtClean="0"/>
              <a:t>don’t</a:t>
            </a:r>
            <a:r>
              <a:rPr lang="pl-PL" noProof="0" dirty="0" smtClean="0"/>
              <a:t> </a:t>
            </a:r>
            <a:r>
              <a:rPr lang="pl-PL" noProof="0" dirty="0" err="1" smtClean="0"/>
              <a:t>hold</a:t>
            </a:r>
            <a:r>
              <a:rPr lang="pl-PL" noProof="0" dirty="0" smtClean="0"/>
              <a:t> the </a:t>
            </a:r>
            <a:r>
              <a:rPr lang="pl-PL" noProof="0" dirty="0" err="1" smtClean="0"/>
              <a:t>reference</a:t>
            </a:r>
            <a:r>
              <a:rPr lang="pl-PL" noProof="0" dirty="0" smtClean="0"/>
              <a:t> to a </a:t>
            </a:r>
            <a:r>
              <a:rPr lang="pl-PL" noProof="0" dirty="0" err="1" smtClean="0"/>
              <a:t>key</a:t>
            </a:r>
            <a:r>
              <a:rPr lang="pl-PL" noProof="0" dirty="0" smtClean="0"/>
              <a:t>, the </a:t>
            </a:r>
            <a:r>
              <a:rPr lang="pl-PL" noProof="0" dirty="0" err="1" smtClean="0"/>
              <a:t>entry</a:t>
            </a:r>
            <a:r>
              <a:rPr lang="pl-PL" noProof="0" dirty="0" smtClean="0"/>
              <a:t> </a:t>
            </a:r>
            <a:r>
              <a:rPr lang="pl-PL" noProof="0" dirty="0" err="1" smtClean="0"/>
              <a:t>may</a:t>
            </a:r>
            <a:r>
              <a:rPr lang="pl-PL" noProof="0" dirty="0" smtClean="0"/>
              <a:t> be </a:t>
            </a:r>
            <a:r>
              <a:rPr lang="pl-PL" noProof="0" dirty="0" err="1" smtClean="0"/>
              <a:t>garbage</a:t>
            </a:r>
            <a:r>
              <a:rPr lang="pl-PL" noProof="0" dirty="0" smtClean="0"/>
              <a:t> </a:t>
            </a:r>
            <a:r>
              <a:rPr lang="pl-PL" noProof="0" dirty="0" err="1" smtClean="0"/>
              <a:t>collected</a:t>
            </a:r>
            <a:endParaRPr lang="pl-PL" noProof="0" dirty="0" smtClean="0"/>
          </a:p>
          <a:p>
            <a:pPr lvl="1"/>
            <a:r>
              <a:rPr lang="pl-PL" dirty="0" smtClean="0"/>
              <a:t>May </a:t>
            </a:r>
            <a:r>
              <a:rPr lang="pl-PL" dirty="0" err="1" smtClean="0"/>
              <a:t>come</a:t>
            </a:r>
            <a:r>
              <a:rPr lang="pl-PL" dirty="0" smtClean="0"/>
              <a:t> in </a:t>
            </a:r>
            <a:r>
              <a:rPr lang="pl-PL" dirty="0" err="1" smtClean="0"/>
              <a:t>handy</a:t>
            </a:r>
            <a:r>
              <a:rPr lang="pl-PL" dirty="0" smtClean="0"/>
              <a:t> </a:t>
            </a:r>
            <a:r>
              <a:rPr lang="pl-PL" dirty="0" err="1" smtClean="0"/>
              <a:t>if</a:t>
            </a:r>
            <a:r>
              <a:rPr lang="pl-PL" dirty="0" smtClean="0"/>
              <a:t> the map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large</a:t>
            </a:r>
            <a:r>
              <a:rPr lang="pl-PL" dirty="0" smtClean="0"/>
              <a:t> and the </a:t>
            </a:r>
            <a:r>
              <a:rPr lang="pl-PL" dirty="0" err="1" smtClean="0"/>
              <a:t>memory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short</a:t>
            </a:r>
            <a:endParaRPr lang="en-US" noProof="0" dirty="0" smtClean="0"/>
          </a:p>
          <a:p>
            <a:pPr lvl="1"/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301" y="3778015"/>
            <a:ext cx="4406081" cy="2296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45939" y="6037350"/>
            <a:ext cx="1327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HashMap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47031" y="6037350"/>
            <a:ext cx="1848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WeakHashMap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9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IdentityHashMap</a:t>
            </a:r>
            <a:endParaRPr lang="en-US" b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 smtClean="0"/>
              <a:t>Yet another </a:t>
            </a:r>
            <a:r>
              <a:rPr lang="en-US" noProof="0" dirty="0" err="1" smtClean="0"/>
              <a:t>HashMap</a:t>
            </a:r>
            <a:r>
              <a:rPr lang="en-US" noProof="0" dirty="0" smtClean="0"/>
              <a:t> variant</a:t>
            </a:r>
            <a:endParaRPr lang="en-US" dirty="0"/>
          </a:p>
          <a:p>
            <a:endParaRPr lang="en-US" noProof="0" dirty="0"/>
          </a:p>
          <a:p>
            <a:r>
              <a:rPr lang="en-US" dirty="0" smtClean="0"/>
              <a:t>Instead of using </a:t>
            </a:r>
            <a:r>
              <a:rPr lang="en-US" i="1" dirty="0" smtClean="0"/>
              <a:t>equals</a:t>
            </a:r>
            <a:r>
              <a:rPr lang="en-US" dirty="0" smtClean="0"/>
              <a:t> to compare the keys, it uses object identity (==)</a:t>
            </a:r>
          </a:p>
          <a:p>
            <a:endParaRPr lang="en-US" noProof="0" dirty="0"/>
          </a:p>
          <a:p>
            <a:r>
              <a:rPr lang="en-US" dirty="0" smtClean="0"/>
              <a:t>It violates the </a:t>
            </a:r>
            <a:r>
              <a:rPr lang="en-US" b="1" dirty="0" smtClean="0"/>
              <a:t>Map</a:t>
            </a:r>
            <a:r>
              <a:rPr lang="en-US" dirty="0" smtClean="0"/>
              <a:t> interface contract!</a:t>
            </a:r>
          </a:p>
          <a:p>
            <a:pPr lvl="1"/>
            <a:r>
              <a:rPr lang="en-US" noProof="0" dirty="0" smtClean="0"/>
              <a:t>The contract states that equality should be used for key comparison</a:t>
            </a:r>
          </a:p>
          <a:p>
            <a:pPr lvl="1"/>
            <a:r>
              <a:rPr lang="en-US" dirty="0" smtClean="0"/>
              <a:t>It could have been avoided by introducing another interface (</a:t>
            </a:r>
            <a:r>
              <a:rPr lang="en-US" b="1" dirty="0" err="1" smtClean="0"/>
              <a:t>IdentityMap</a:t>
            </a:r>
            <a:r>
              <a:rPr lang="en-US" dirty="0" smtClean="0"/>
              <a:t>?), but the designers decided otherwise, to prevent increasing the framework complexity</a:t>
            </a:r>
          </a:p>
          <a:p>
            <a:pPr lvl="1"/>
            <a:endParaRPr lang="en-US" noProof="0" dirty="0"/>
          </a:p>
          <a:p>
            <a:r>
              <a:rPr lang="en-US" dirty="0" smtClean="0"/>
              <a:t>Commonly used in operations such as serialization</a:t>
            </a:r>
          </a:p>
          <a:p>
            <a:pPr lvl="1"/>
            <a:r>
              <a:rPr lang="en-US" noProof="0" dirty="0" smtClean="0"/>
              <a:t>It includes traversing a cyclic graph</a:t>
            </a:r>
          </a:p>
          <a:p>
            <a:pPr lvl="1"/>
            <a:r>
              <a:rPr lang="en-US" dirty="0" smtClean="0"/>
              <a:t>For cyclic graph, it is often more feasible to use object identity rather than equality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1317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EnumMap</a:t>
            </a:r>
            <a:endParaRPr lang="en-US" b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b="1" noProof="0" dirty="0" smtClean="0"/>
              <a:t>Map</a:t>
            </a:r>
            <a:r>
              <a:rPr lang="en-US" noProof="0" dirty="0" smtClean="0"/>
              <a:t> implementation optimized for mapping from an enumerated type</a:t>
            </a:r>
          </a:p>
          <a:p>
            <a:pPr lvl="1"/>
            <a:r>
              <a:rPr lang="en-US" noProof="0" dirty="0" smtClean="0"/>
              <a:t>Straightforward and very efficient</a:t>
            </a:r>
          </a:p>
          <a:p>
            <a:endParaRPr lang="en-US" dirty="0" smtClean="0"/>
          </a:p>
          <a:p>
            <a:r>
              <a:rPr lang="en-US" dirty="0" smtClean="0"/>
              <a:t>Three public constructors</a:t>
            </a:r>
          </a:p>
          <a:p>
            <a:pPr lvl="1"/>
            <a:r>
              <a:rPr lang="en-US" b="1" dirty="0" err="1" smtClean="0"/>
              <a:t>EnumMap</a:t>
            </a:r>
            <a:r>
              <a:rPr lang="en-US" dirty="0" smtClean="0"/>
              <a:t> needs a reified key type, so that it could check the validity of new entries at run time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noProof="0" dirty="0" smtClean="0"/>
          </a:p>
          <a:p>
            <a:r>
              <a:rPr lang="en-US" noProof="0" dirty="0" smtClean="0"/>
              <a:t>Not thread safe</a:t>
            </a:r>
          </a:p>
          <a:p>
            <a:r>
              <a:rPr lang="en-US" dirty="0" smtClean="0"/>
              <a:t>Iterators are weakly consistent</a:t>
            </a:r>
            <a:endParaRPr lang="en-US" noProof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50" y="3117832"/>
            <a:ext cx="4432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Interfaces in Java Collections Framework</a:t>
            </a:r>
            <a:endParaRPr lang="pl-P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883920"/>
            <a:ext cx="632460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11076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SortedMap</a:t>
            </a:r>
            <a:r>
              <a:rPr lang="en-US" dirty="0" smtClean="0"/>
              <a:t> and </a:t>
            </a:r>
            <a:r>
              <a:rPr lang="en-US" b="1" dirty="0" err="1" smtClean="0"/>
              <a:t>NavigableMap</a:t>
            </a:r>
            <a:endParaRPr lang="en-US" b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 smtClean="0"/>
              <a:t>Much like </a:t>
            </a:r>
            <a:r>
              <a:rPr lang="en-US" b="1" noProof="0" dirty="0" err="1" smtClean="0"/>
              <a:t>SortedSet</a:t>
            </a:r>
            <a:r>
              <a:rPr lang="en-US" noProof="0" dirty="0" smtClean="0"/>
              <a:t>, </a:t>
            </a:r>
            <a:r>
              <a:rPr lang="en-US" b="1" noProof="0" dirty="0" err="1" smtClean="0"/>
              <a:t>SortedMap</a:t>
            </a:r>
            <a:r>
              <a:rPr lang="en-US" noProof="0" dirty="0" smtClean="0"/>
              <a:t> adds an iterator traversal policy to </a:t>
            </a:r>
            <a:r>
              <a:rPr lang="en-US" b="1" noProof="0" dirty="0" smtClean="0"/>
              <a:t>Map</a:t>
            </a:r>
            <a:r>
              <a:rPr lang="en-US" noProof="0" dirty="0" smtClean="0"/>
              <a:t> interface</a:t>
            </a:r>
          </a:p>
          <a:p>
            <a:pPr lvl="1"/>
            <a:r>
              <a:rPr lang="en-US" dirty="0" smtClean="0"/>
              <a:t>Iterators will traverse the map in the ascending key order</a:t>
            </a:r>
          </a:p>
          <a:p>
            <a:pPr lvl="1"/>
            <a:endParaRPr lang="en-US" noProof="0" dirty="0"/>
          </a:p>
          <a:p>
            <a:pPr lvl="1"/>
            <a:endParaRPr lang="en-US" dirty="0" smtClean="0"/>
          </a:p>
          <a:p>
            <a:pPr lvl="1"/>
            <a:endParaRPr lang="en-US" noProof="0" dirty="0"/>
          </a:p>
          <a:p>
            <a:pPr lvl="1"/>
            <a:endParaRPr lang="en-US" dirty="0" smtClean="0"/>
          </a:p>
          <a:p>
            <a:pPr lvl="1"/>
            <a:endParaRPr lang="en-US" noProof="0" dirty="0"/>
          </a:p>
          <a:p>
            <a:r>
              <a:rPr lang="en-US" dirty="0" smtClean="0"/>
              <a:t>In Java 6, </a:t>
            </a:r>
            <a:r>
              <a:rPr lang="en-US" b="1" dirty="0" err="1" smtClean="0"/>
              <a:t>NavigableMap</a:t>
            </a:r>
            <a:r>
              <a:rPr lang="en-US" dirty="0" smtClean="0"/>
              <a:t> was added</a:t>
            </a:r>
          </a:p>
          <a:p>
            <a:pPr lvl="1"/>
            <a:r>
              <a:rPr lang="en-US" noProof="0" dirty="0" smtClean="0"/>
              <a:t>It made </a:t>
            </a:r>
            <a:r>
              <a:rPr lang="en-US" b="1" noProof="0" dirty="0" err="1" smtClean="0"/>
              <a:t>SortedMap</a:t>
            </a:r>
            <a:r>
              <a:rPr lang="en-US" noProof="0" dirty="0" smtClean="0"/>
              <a:t> interface obsolete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17" y="1968909"/>
            <a:ext cx="2984500" cy="1511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67" y="3401142"/>
            <a:ext cx="46101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0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TreeMap</a:t>
            </a:r>
            <a:endParaRPr lang="en-US" b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Implements </a:t>
            </a:r>
            <a:r>
              <a:rPr lang="en-US" b="1" dirty="0" err="1" smtClean="0"/>
              <a:t>NavigableMap</a:t>
            </a:r>
            <a:endParaRPr lang="en-US" dirty="0" smtClean="0"/>
          </a:p>
          <a:p>
            <a:endParaRPr lang="en-US" noProof="0" dirty="0"/>
          </a:p>
          <a:p>
            <a:r>
              <a:rPr lang="en-US" dirty="0" smtClean="0"/>
              <a:t>Mechanism and performance is exactly the same as for the </a:t>
            </a:r>
            <a:r>
              <a:rPr lang="en-US" b="1" dirty="0" err="1" smtClean="0"/>
              <a:t>TreeSet</a:t>
            </a:r>
            <a:endParaRPr lang="en-US" dirty="0" smtClean="0"/>
          </a:p>
          <a:p>
            <a:pPr lvl="1"/>
            <a:r>
              <a:rPr lang="en-US" noProof="0" dirty="0" smtClean="0"/>
              <a:t>In fact, </a:t>
            </a:r>
            <a:r>
              <a:rPr lang="en-US" b="1" noProof="0" dirty="0" err="1" smtClean="0"/>
              <a:t>TreeSet</a:t>
            </a:r>
            <a:r>
              <a:rPr lang="en-US" noProof="0" dirty="0" smtClean="0"/>
              <a:t> uses a private instance of </a:t>
            </a:r>
            <a:r>
              <a:rPr lang="en-US" b="1" noProof="0" dirty="0" err="1" smtClean="0"/>
              <a:t>TreeMap</a:t>
            </a:r>
            <a:r>
              <a:rPr lang="en-US" noProof="0" dirty="0" smtClean="0"/>
              <a:t> internally</a:t>
            </a:r>
          </a:p>
          <a:p>
            <a:pPr lvl="1"/>
            <a:endParaRPr lang="en-US" dirty="0"/>
          </a:p>
          <a:p>
            <a:r>
              <a:rPr lang="en-US" noProof="0" dirty="0" smtClean="0"/>
              <a:t>Not thread safe, iterators are fail-fast</a:t>
            </a:r>
          </a:p>
        </p:txBody>
      </p:sp>
    </p:spTree>
    <p:extLst>
      <p:ext uri="{BB962C8B-B14F-4D97-AF65-F5344CB8AC3E}">
        <p14:creationId xmlns:p14="http://schemas.microsoft.com/office/powerpoint/2010/main" val="124048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ConcurrentMap</a:t>
            </a:r>
            <a:endParaRPr lang="en-US" b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b="1" noProof="0" dirty="0" err="1" smtClean="0"/>
              <a:t>ConcurrentMap</a:t>
            </a:r>
            <a:r>
              <a:rPr lang="en-US" dirty="0"/>
              <a:t> </a:t>
            </a:r>
            <a:r>
              <a:rPr lang="en-US" dirty="0" smtClean="0"/>
              <a:t>is another </a:t>
            </a:r>
            <a:r>
              <a:rPr lang="en-US" dirty="0" err="1" smtClean="0"/>
              <a:t>subinterface</a:t>
            </a:r>
            <a:r>
              <a:rPr lang="en-US" dirty="0" smtClean="0"/>
              <a:t> of </a:t>
            </a:r>
            <a:r>
              <a:rPr lang="en-US" b="1" dirty="0" smtClean="0"/>
              <a:t>Map</a:t>
            </a:r>
            <a:r>
              <a:rPr lang="en-US" dirty="0" smtClean="0"/>
              <a:t>, which adds to a number of atomic operations to the standard contract</a:t>
            </a:r>
          </a:p>
          <a:p>
            <a:pPr lvl="1"/>
            <a:r>
              <a:rPr lang="en-US" dirty="0" smtClean="0"/>
              <a:t>Some applications (like high-end servers) require high-throughput thread-safe map implementations</a:t>
            </a:r>
          </a:p>
          <a:p>
            <a:pPr lvl="1"/>
            <a:r>
              <a:rPr lang="en-US" dirty="0" err="1" smtClean="0"/>
              <a:t>Collections.synchronizedMap</a:t>
            </a:r>
            <a:r>
              <a:rPr lang="en-US" dirty="0" smtClean="0"/>
              <a:t> cannot be used because of their full synchronization policy</a:t>
            </a:r>
          </a:p>
          <a:p>
            <a:pPr lvl="1"/>
            <a:endParaRPr lang="en-US" dirty="0" smtClean="0"/>
          </a:p>
          <a:p>
            <a:pPr lvl="1"/>
            <a:endParaRPr lang="en-US" noProof="0" dirty="0"/>
          </a:p>
          <a:p>
            <a:endParaRPr lang="en-US" noProof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50" y="3190978"/>
            <a:ext cx="45847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ConcurrentHashMap</a:t>
            </a:r>
            <a:endParaRPr lang="en-US" b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Provides high throughput and thread-safety</a:t>
            </a:r>
          </a:p>
          <a:p>
            <a:endParaRPr lang="en-US" dirty="0" smtClean="0"/>
          </a:p>
          <a:p>
            <a:r>
              <a:rPr lang="en-US" dirty="0" smtClean="0"/>
              <a:t>Optimized for reading</a:t>
            </a:r>
          </a:p>
          <a:p>
            <a:pPr lvl="1"/>
            <a:r>
              <a:rPr lang="en-US" dirty="0" smtClean="0"/>
              <a:t>Does not block even while the table is being updated</a:t>
            </a:r>
          </a:p>
          <a:p>
            <a:endParaRPr lang="en-US" dirty="0" smtClean="0"/>
          </a:p>
          <a:p>
            <a:r>
              <a:rPr lang="en-US" dirty="0" smtClean="0"/>
              <a:t>Iterators are weakly consistent</a:t>
            </a:r>
          </a:p>
          <a:p>
            <a:pPr lvl="1"/>
            <a:r>
              <a:rPr lang="en-US" dirty="0"/>
              <a:t>The contract states that the results of retrievals will reflect the latest update operations completed before the start of the retrieval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noProof="0" dirty="0"/>
          </a:p>
          <a:p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279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88491" y="0"/>
            <a:ext cx="9350477" cy="883920"/>
          </a:xfrm>
        </p:spPr>
        <p:txBody>
          <a:bodyPr/>
          <a:lstStyle/>
          <a:p>
            <a:r>
              <a:rPr lang="en-US" b="1" dirty="0" err="1" smtClean="0"/>
              <a:t>ConcurrentNavigableMap</a:t>
            </a:r>
            <a:r>
              <a:rPr lang="en-US" dirty="0" smtClean="0"/>
              <a:t> and </a:t>
            </a:r>
            <a:r>
              <a:rPr lang="en-US" b="1" dirty="0" err="1" smtClean="0"/>
              <a:t>ConcurrentSkipListMap</a:t>
            </a:r>
            <a:endParaRPr lang="en-US" b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err="1" smtClean="0"/>
              <a:t>ConcurrentNavigableMap</a:t>
            </a:r>
            <a:r>
              <a:rPr lang="en-US" dirty="0" smtClean="0"/>
              <a:t> inherits from both </a:t>
            </a:r>
            <a:r>
              <a:rPr lang="en-US" dirty="0" err="1" smtClean="0"/>
              <a:t>ConcurrentMap</a:t>
            </a:r>
            <a:r>
              <a:rPr lang="en-US" dirty="0" smtClean="0"/>
              <a:t> and </a:t>
            </a:r>
            <a:r>
              <a:rPr lang="en-US" dirty="0" err="1" smtClean="0"/>
              <a:t>NavigableMap</a:t>
            </a:r>
            <a:endParaRPr lang="en-US" dirty="0" smtClean="0"/>
          </a:p>
          <a:p>
            <a:pPr lvl="1"/>
            <a:r>
              <a:rPr lang="en-US" dirty="0" smtClean="0"/>
              <a:t>Contains just the methods if these two interfaces</a:t>
            </a:r>
          </a:p>
          <a:p>
            <a:pPr lvl="1"/>
            <a:r>
              <a:rPr lang="en-US" dirty="0" smtClean="0"/>
              <a:t>Makes few changes to them to make the return types more precise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b="1" dirty="0" err="1" smtClean="0"/>
              <a:t>ConcurrentSkipListMap</a:t>
            </a:r>
            <a:r>
              <a:rPr lang="en-US" dirty="0" smtClean="0"/>
              <a:t> is the only implementation</a:t>
            </a:r>
          </a:p>
          <a:p>
            <a:pPr lvl="1"/>
            <a:r>
              <a:rPr lang="en-US" dirty="0" smtClean="0"/>
              <a:t>Since </a:t>
            </a:r>
            <a:r>
              <a:rPr lang="en-US" b="1" dirty="0" err="1" smtClean="0"/>
              <a:t>ConcurrentSkipListSet</a:t>
            </a:r>
            <a:r>
              <a:rPr lang="en-US" b="1" i="1" dirty="0" smtClean="0"/>
              <a:t> </a:t>
            </a:r>
            <a:r>
              <a:rPr lang="en-US" dirty="0" smtClean="0"/>
              <a:t>is internally implemented by </a:t>
            </a:r>
            <a:r>
              <a:rPr lang="en-US" b="1" dirty="0" err="1" smtClean="0"/>
              <a:t>ConcurrentSkipListMap</a:t>
            </a:r>
            <a:r>
              <a:rPr lang="en-US" dirty="0" smtClean="0"/>
              <a:t>, their performance characteristics and mechanism of work remain the same</a:t>
            </a:r>
          </a:p>
          <a:p>
            <a:pPr lvl="1"/>
            <a:endParaRPr lang="en-US" dirty="0" smtClean="0"/>
          </a:p>
          <a:p>
            <a:pPr lvl="1"/>
            <a:endParaRPr lang="en-US" noProof="0" dirty="0"/>
          </a:p>
          <a:p>
            <a:endParaRPr lang="en-US" noProof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2437991"/>
            <a:ext cx="49911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2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</a:t>
            </a:r>
            <a:r>
              <a:rPr lang="en-US" b="1" dirty="0"/>
              <a:t>Map</a:t>
            </a:r>
            <a:r>
              <a:rPr lang="en-US" i="1" dirty="0"/>
              <a:t> </a:t>
            </a:r>
            <a:r>
              <a:rPr lang="en-US" dirty="0"/>
              <a:t>Implementations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1228158"/>
            <a:ext cx="9144000" cy="4846148"/>
          </a:xfrm>
        </p:spPr>
        <p:txBody>
          <a:bodyPr vert="horz" anchor="t">
            <a:norm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1784332"/>
            <a:ext cx="4229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4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Collections</a:t>
            </a:r>
            <a:r>
              <a:rPr lang="en-US" dirty="0"/>
              <a:t> class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491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Collections</a:t>
            </a:r>
            <a:r>
              <a:rPr lang="en-US" dirty="0" smtClean="0"/>
              <a:t> class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 smtClean="0"/>
              <a:t>Provides a number static methods that operate on or return collections</a:t>
            </a:r>
          </a:p>
          <a:p>
            <a:pPr marL="198900" indent="0">
              <a:buNone/>
            </a:pPr>
            <a:endParaRPr lang="en-US" dirty="0"/>
          </a:p>
          <a:p>
            <a:r>
              <a:rPr lang="en-US" noProof="0" dirty="0" smtClean="0"/>
              <a:t>Three main categories:</a:t>
            </a:r>
          </a:p>
          <a:p>
            <a:pPr lvl="1"/>
            <a:r>
              <a:rPr lang="en-US" dirty="0" smtClean="0"/>
              <a:t>Generic algorithms</a:t>
            </a:r>
          </a:p>
          <a:p>
            <a:pPr lvl="1"/>
            <a:r>
              <a:rPr lang="en-US" noProof="0" dirty="0" smtClean="0"/>
              <a:t>Collection factories</a:t>
            </a:r>
          </a:p>
          <a:p>
            <a:pPr lvl="1"/>
            <a:r>
              <a:rPr lang="en-US" dirty="0" smtClean="0"/>
              <a:t>Wrapper factories</a:t>
            </a:r>
          </a:p>
          <a:p>
            <a:pPr lvl="1"/>
            <a:endParaRPr lang="en-US" dirty="0"/>
          </a:p>
          <a:p>
            <a:r>
              <a:rPr lang="en-US" dirty="0" smtClean="0"/>
              <a:t>Also provides other utility methods</a:t>
            </a:r>
          </a:p>
          <a:p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4935794" y="4572000"/>
            <a:ext cx="1543665" cy="5112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Homework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87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Summing up..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35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 fontScale="92500" lnSpcReduction="10000"/>
          </a:bodyPr>
          <a:lstStyle/>
          <a:p>
            <a:r>
              <a:rPr lang="en-US" noProof="0" dirty="0"/>
              <a:t>Learn the </a:t>
            </a:r>
            <a:r>
              <a:rPr lang="en-US" noProof="0" dirty="0" smtClean="0"/>
              <a:t>framework</a:t>
            </a:r>
            <a:r>
              <a:rPr lang="en-US" dirty="0" smtClean="0"/>
              <a:t>, </a:t>
            </a:r>
            <a:r>
              <a:rPr lang="en-US" noProof="0" dirty="0" smtClean="0"/>
              <a:t>its data types and contracts</a:t>
            </a:r>
            <a:endParaRPr lang="en-US" noProof="0" dirty="0"/>
          </a:p>
          <a:p>
            <a:pPr lvl="1"/>
            <a:r>
              <a:rPr lang="en-US" dirty="0"/>
              <a:t>Think what kind of collection (set, queue, list, map) would suite your needs best</a:t>
            </a:r>
          </a:p>
          <a:p>
            <a:pPr lvl="1"/>
            <a:r>
              <a:rPr lang="en-US" dirty="0"/>
              <a:t>Consider using navigable types (</a:t>
            </a:r>
            <a:r>
              <a:rPr lang="en-US" b="1" dirty="0" err="1"/>
              <a:t>NavigableSet</a:t>
            </a:r>
            <a:r>
              <a:rPr lang="en-US" dirty="0"/>
              <a:t>, </a:t>
            </a:r>
            <a:r>
              <a:rPr lang="en-US" b="1" dirty="0" err="1"/>
              <a:t>NavigableMap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Remember about the contracts!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Learn how different implementations differ from one another</a:t>
            </a:r>
          </a:p>
          <a:p>
            <a:pPr lvl="1"/>
            <a:r>
              <a:rPr lang="en-US" dirty="0"/>
              <a:t>As you saw, there’s so more than </a:t>
            </a:r>
            <a:r>
              <a:rPr lang="en-US" b="1" dirty="0" err="1"/>
              <a:t>ArrayList</a:t>
            </a:r>
            <a:r>
              <a:rPr lang="en-US" dirty="0"/>
              <a:t>, </a:t>
            </a:r>
            <a:r>
              <a:rPr lang="en-US" b="1" dirty="0" err="1"/>
              <a:t>HashSet</a:t>
            </a:r>
            <a:r>
              <a:rPr lang="en-US" dirty="0"/>
              <a:t> and </a:t>
            </a:r>
            <a:r>
              <a:rPr lang="en-US" b="1" dirty="0" err="1"/>
              <a:t>HashMap</a:t>
            </a:r>
            <a:endParaRPr lang="en-US" b="1" dirty="0"/>
          </a:p>
          <a:p>
            <a:pPr lvl="1"/>
            <a:r>
              <a:rPr lang="en-US" dirty="0"/>
              <a:t>Pick the implementation that meets your requirements best</a:t>
            </a:r>
          </a:p>
          <a:p>
            <a:endParaRPr lang="en-US" dirty="0"/>
          </a:p>
          <a:p>
            <a:r>
              <a:rPr lang="en-US" dirty="0"/>
              <a:t>Think about concurrency</a:t>
            </a:r>
          </a:p>
          <a:p>
            <a:pPr lvl="1"/>
            <a:endParaRPr lang="en-US" dirty="0"/>
          </a:p>
          <a:p>
            <a:r>
              <a:rPr lang="en-US" dirty="0"/>
              <a:t>Do not reinvent the wheel!</a:t>
            </a:r>
          </a:p>
          <a:p>
            <a:pPr lvl="1"/>
            <a:r>
              <a:rPr lang="en-US" dirty="0"/>
              <a:t>Use </a:t>
            </a:r>
            <a:r>
              <a:rPr lang="en-US" b="1" dirty="0" err="1"/>
              <a:t>EnumSet</a:t>
            </a:r>
            <a:r>
              <a:rPr lang="en-US" b="1" dirty="0"/>
              <a:t> / </a:t>
            </a:r>
            <a:r>
              <a:rPr lang="en-US" b="1" dirty="0" err="1"/>
              <a:t>EnumMap</a:t>
            </a:r>
            <a:r>
              <a:rPr lang="en-US" dirty="0"/>
              <a:t> for enumerated types</a:t>
            </a:r>
          </a:p>
          <a:p>
            <a:pPr lvl="1"/>
            <a:r>
              <a:rPr lang="en-US" dirty="0"/>
              <a:t>Use concurrent collections instead of synchronized ones (and refactor if you already have them in your codebase</a:t>
            </a:r>
            <a:r>
              <a:rPr lang="en-US" dirty="0" smtClean="0"/>
              <a:t>!)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429250" y="3929063"/>
            <a:ext cx="2871788" cy="8429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And, most importantly..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2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Interfaces in Java Collections Framework</a:t>
            </a:r>
            <a:endParaRPr lang="pl-P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8" y="1147763"/>
            <a:ext cx="496252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84337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Read the book – it’s good for you </a:t>
            </a:r>
            <a:r>
              <a:rPr lang="en-US" dirty="0" smtClean="0">
                <a:sym typeface="Wingdings"/>
              </a:rPr>
              <a:t></a:t>
            </a:r>
          </a:p>
          <a:p>
            <a:pPr lvl="1"/>
            <a:r>
              <a:rPr lang="en-US" dirty="0" smtClean="0">
                <a:sym typeface="Wingdings"/>
              </a:rPr>
              <a:t>And you’ll become much better programmer too!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2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51" y="2363709"/>
            <a:ext cx="1951930" cy="2575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0031" y="1893716"/>
            <a:ext cx="3515032" cy="351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ings I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TT_szablonPPT_2015" id="{00D28BF2-50F8-4D35-BA48-1DA7B1A3A3EB}" vid="{2E3B21DC-C550-4265-AC51-6DEC4C8B7307}"/>
    </a:ext>
  </a:extLst>
</a:theme>
</file>

<file path=ppt/theme/theme2.xml><?xml version="1.0" encoding="utf-8"?>
<a:theme xmlns:a="http://schemas.openxmlformats.org/drawingml/2006/main" name="1_Strings I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TT_szablonPPT_2015" id="{00D28BF2-50F8-4D35-BA48-1DA7B1A3A3EB}" vid="{2E3B21DC-C550-4265-AC51-6DEC4C8B7307}"/>
    </a:ext>
  </a:extLst>
</a:theme>
</file>

<file path=ppt/theme/theme3.xml><?xml version="1.0" encoding="utf-8"?>
<a:theme xmlns:a="http://schemas.openxmlformats.org/drawingml/2006/main" name="2_Strings I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TT_szablonPPT_2015" id="{00D28BF2-50F8-4D35-BA48-1DA7B1A3A3EB}" vid="{2E3B21DC-C550-4265-AC51-6DEC4C8B7307}"/>
    </a:ext>
  </a:extLst>
</a:theme>
</file>

<file path=ppt/theme/theme4.xml><?xml version="1.0" encoding="utf-8"?>
<a:theme xmlns:a="http://schemas.openxmlformats.org/drawingml/2006/main" name="3_Strings I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TT_szablonPPT_2015" id="{00D28BF2-50F8-4D35-BA48-1DA7B1A3A3EB}" vid="{2E3B21DC-C550-4265-AC51-6DEC4C8B7307}"/>
    </a:ext>
  </a:extLst>
</a:theme>
</file>

<file path=ppt/theme/theme5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Strings IO</Template>
  <TotalTime>7048</TotalTime>
  <Words>2813</Words>
  <Application>Microsoft Office PowerPoint</Application>
  <PresentationFormat>On-screen Show (4:3)</PresentationFormat>
  <Paragraphs>616</Paragraphs>
  <Slides>90</Slides>
  <Notes>61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Strings IO</vt:lpstr>
      <vt:lpstr>1_Strings IO</vt:lpstr>
      <vt:lpstr>2_Strings IO</vt:lpstr>
      <vt:lpstr>3_Strings IO</vt:lpstr>
      <vt:lpstr>Java Collections </vt:lpstr>
      <vt:lpstr>Few words before we start</vt:lpstr>
      <vt:lpstr>Agenda</vt:lpstr>
      <vt:lpstr>Introduction to Java Collections</vt:lpstr>
      <vt:lpstr>Introduction to Java Collections</vt:lpstr>
      <vt:lpstr>Collection / collection / Collections</vt:lpstr>
      <vt:lpstr>Main Interfaces in Java Collections Framework</vt:lpstr>
      <vt:lpstr>Main Interfaces in Java Collections Framework</vt:lpstr>
      <vt:lpstr>Main Interfaces in Java Collections Framework</vt:lpstr>
      <vt:lpstr>Ordered vs Sorted</vt:lpstr>
      <vt:lpstr>Preliminaries</vt:lpstr>
      <vt:lpstr>Equals</vt:lpstr>
      <vt:lpstr>HashCode</vt:lpstr>
      <vt:lpstr>HashCode contract</vt:lpstr>
      <vt:lpstr>HashCode efficiency</vt:lpstr>
      <vt:lpstr>Iterable and Iterator</vt:lpstr>
      <vt:lpstr>Comparable and Comparator</vt:lpstr>
      <vt:lpstr>Comparable and Comparator</vt:lpstr>
      <vt:lpstr>PowerPoint Presentation</vt:lpstr>
      <vt:lpstr>Data Structures</vt:lpstr>
      <vt:lpstr>Efficiency and the O-Notation</vt:lpstr>
      <vt:lpstr>Efficiency and the O-Notation</vt:lpstr>
      <vt:lpstr>Efficiency and the O-Notation</vt:lpstr>
      <vt:lpstr>Contracts</vt:lpstr>
      <vt:lpstr>Collections and Thread Safety</vt:lpstr>
      <vt:lpstr>JDK 1.0: Synchronization and the Legacy Collections</vt:lpstr>
      <vt:lpstr>JDK 1.2: Synchronized Collections</vt:lpstr>
      <vt:lpstr>JDK 1.2: Fail-Fast Iterators</vt:lpstr>
      <vt:lpstr>Java 5 and Beyond: Concurrent Collections</vt:lpstr>
      <vt:lpstr>Copy-on-write</vt:lpstr>
      <vt:lpstr>Compare-and-swap (CAS)</vt:lpstr>
      <vt:lpstr>java.util.concurrent.locks.Lock based</vt:lpstr>
      <vt:lpstr>Iterator policies</vt:lpstr>
      <vt:lpstr>The Collection Interface</vt:lpstr>
      <vt:lpstr>The Collection Interface</vt:lpstr>
      <vt:lpstr>Sets</vt:lpstr>
      <vt:lpstr>The Set Interface</vt:lpstr>
      <vt:lpstr>HashSet</vt:lpstr>
      <vt:lpstr>Hash table overflow</vt:lpstr>
      <vt:lpstr>LinkedHashSet</vt:lpstr>
      <vt:lpstr>CopyOnWriteArraySet</vt:lpstr>
      <vt:lpstr>EnumSet</vt:lpstr>
      <vt:lpstr>EnumSet – factory methods</vt:lpstr>
      <vt:lpstr>SortedSet and NavigableSet</vt:lpstr>
      <vt:lpstr>SortedSet and NavigableSet</vt:lpstr>
      <vt:lpstr>TreeSet</vt:lpstr>
      <vt:lpstr>ConcurrentSkipListSet</vt:lpstr>
      <vt:lpstr>Comparing Set Implementations</vt:lpstr>
      <vt:lpstr>Queues</vt:lpstr>
      <vt:lpstr>The Queue Interface</vt:lpstr>
      <vt:lpstr>The Queue Interface</vt:lpstr>
      <vt:lpstr>PriorityQueue</vt:lpstr>
      <vt:lpstr>PriorityQueue</vt:lpstr>
      <vt:lpstr>PriorityQueue</vt:lpstr>
      <vt:lpstr>ConcurrentLinkedQueue</vt:lpstr>
      <vt:lpstr>BlockingQueue - Interface</vt:lpstr>
      <vt:lpstr>LinkedBlockingQueue</vt:lpstr>
      <vt:lpstr>ArrayBlockingQueue</vt:lpstr>
      <vt:lpstr>PriorityBlockingQueue</vt:lpstr>
      <vt:lpstr>PowerPoint Presentation</vt:lpstr>
      <vt:lpstr>Deque</vt:lpstr>
      <vt:lpstr>Deque</vt:lpstr>
      <vt:lpstr>Deque implementations</vt:lpstr>
      <vt:lpstr>BlockingDeque</vt:lpstr>
      <vt:lpstr>Comparing</vt:lpstr>
      <vt:lpstr>Lists</vt:lpstr>
      <vt:lpstr>The List Interface</vt:lpstr>
      <vt:lpstr>The List Implementations</vt:lpstr>
      <vt:lpstr>ArrayList</vt:lpstr>
      <vt:lpstr>PowerPoint Presentation</vt:lpstr>
      <vt:lpstr>Comparing List Implementations</vt:lpstr>
      <vt:lpstr>Maps</vt:lpstr>
      <vt:lpstr>The Map Interface</vt:lpstr>
      <vt:lpstr>The Map Interface</vt:lpstr>
      <vt:lpstr>HashMap</vt:lpstr>
      <vt:lpstr>LinkedHashMap</vt:lpstr>
      <vt:lpstr>WeakHashMap</vt:lpstr>
      <vt:lpstr>IdentityHashMap</vt:lpstr>
      <vt:lpstr>EnumMap</vt:lpstr>
      <vt:lpstr>SortedMap and NavigableMap</vt:lpstr>
      <vt:lpstr>TreeMap</vt:lpstr>
      <vt:lpstr>ConcurrentMap</vt:lpstr>
      <vt:lpstr>ConcurrentHashMap</vt:lpstr>
      <vt:lpstr>ConcurrentNavigableMap and ConcurrentSkipListMap</vt:lpstr>
      <vt:lpstr>Comparing Map Implementations</vt:lpstr>
      <vt:lpstr>The Collections class</vt:lpstr>
      <vt:lpstr>Collections class</vt:lpstr>
      <vt:lpstr>Summing up..</vt:lpstr>
      <vt:lpstr>Summary</vt:lpstr>
      <vt:lpstr>Summary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Generics</dc:title>
  <dc:subject/>
  <dc:creator>MK, PL</dc:creator>
  <cp:keywords/>
  <dc:description/>
  <cp:lastModifiedBy>Michał Dubel</cp:lastModifiedBy>
  <cp:revision>527</cp:revision>
  <dcterms:created xsi:type="dcterms:W3CDTF">2015-11-03T18:05:17Z</dcterms:created>
  <dcterms:modified xsi:type="dcterms:W3CDTF">2016-05-16T15:45:36Z</dcterms:modified>
  <cp:category/>
</cp:coreProperties>
</file>